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3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8" r:id="rId43"/>
    <p:sldId id="299" r:id="rId44"/>
    <p:sldId id="301" r:id="rId45"/>
    <p:sldId id="30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BFB3-9504-43D6-99E7-8FA59796CFF7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914400" y="1177462"/>
            <a:ext cx="7696200" cy="1776768"/>
          </a:xfrm>
          <a:prstGeom prst="rect">
            <a:avLst/>
          </a:prstGeom>
        </p:spPr>
        <p:txBody>
          <a:bodyPr vert="horz" wrap="square" lIns="0" tIns="628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95"/>
              </a:spcBef>
            </a:pPr>
            <a:r>
              <a:rPr lang="vi-VN" sz="5400" b="1" spc="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Quan </a:t>
            </a:r>
            <a:r>
              <a:rPr lang="vi-VN" sz="5400" b="1" spc="175" dirty="0" smtClean="0">
                <a:solidFill>
                  <a:srgbClr val="252525"/>
                </a:solidFill>
                <a:latin typeface="Times New Roman"/>
                <a:cs typeface="Times New Roman"/>
              </a:rPr>
              <a:t>điểm </a:t>
            </a:r>
            <a:r>
              <a:rPr lang="vi-VN" sz="5400" b="1" spc="1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giáo</a:t>
            </a:r>
            <a:r>
              <a:rPr lang="vi-VN" sz="5400" b="1" spc="-55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vi-VN" sz="5400" b="1" spc="1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dục</a:t>
            </a:r>
            <a:endParaRPr lang="vi-VN" sz="5400" dirty="0" smtClean="0">
              <a:latin typeface="Times New Roman"/>
              <a:cs typeface="Times New Roman"/>
            </a:endParaRPr>
          </a:p>
          <a:p>
            <a:pPr marL="635">
              <a:spcBef>
                <a:spcPts val="395"/>
              </a:spcBef>
            </a:pPr>
            <a:r>
              <a:rPr lang="vi-VN" sz="5400" b="1" spc="10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trong </a:t>
            </a:r>
            <a:r>
              <a:rPr lang="vi-VN" sz="5400" b="1" spc="75" dirty="0" smtClean="0">
                <a:solidFill>
                  <a:srgbClr val="252525"/>
                </a:solidFill>
                <a:latin typeface="Times New Roman"/>
                <a:cs typeface="Times New Roman"/>
              </a:rPr>
              <a:t>dạy </a:t>
            </a:r>
            <a:r>
              <a:rPr lang="vi-VN" sz="5400" b="1" dirty="0" smtClean="0">
                <a:solidFill>
                  <a:srgbClr val="252525"/>
                </a:solidFill>
                <a:latin typeface="Times New Roman"/>
                <a:cs typeface="Times New Roman"/>
              </a:rPr>
              <a:t>–</a:t>
            </a:r>
            <a:r>
              <a:rPr lang="vi-VN" sz="5400" b="1" spc="-49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vi-VN" sz="5400" b="1" spc="1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học</a:t>
            </a:r>
            <a:endParaRPr lang="vi-VN" sz="5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26613" y="3033579"/>
            <a:ext cx="707918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145" dirty="0">
                <a:solidFill>
                  <a:srgbClr val="252525"/>
                </a:solidFill>
                <a:latin typeface="Times New Roman"/>
                <a:cs typeface="Times New Roman"/>
              </a:rPr>
              <a:t>hoạt </a:t>
            </a:r>
            <a:r>
              <a:rPr sz="5400" b="1" spc="140" dirty="0">
                <a:solidFill>
                  <a:srgbClr val="252525"/>
                </a:solidFill>
                <a:latin typeface="Times New Roman"/>
                <a:cs typeface="Times New Roman"/>
              </a:rPr>
              <a:t>động</a:t>
            </a:r>
            <a:r>
              <a:rPr sz="5400" b="1" spc="-55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5400" b="1" spc="80" dirty="0">
                <a:solidFill>
                  <a:srgbClr val="252525"/>
                </a:solidFill>
                <a:latin typeface="Times New Roman"/>
                <a:cs typeface="Times New Roman"/>
              </a:rPr>
              <a:t>trải </a:t>
            </a:r>
            <a:r>
              <a:rPr sz="5400" b="1" spc="150" dirty="0">
                <a:solidFill>
                  <a:srgbClr val="252525"/>
                </a:solidFill>
                <a:latin typeface="Times New Roman"/>
                <a:cs typeface="Times New Roman"/>
              </a:rPr>
              <a:t>nghiệm</a:t>
            </a:r>
            <a:endParaRPr sz="5400" dirty="0">
              <a:latin typeface="Times New Roman"/>
              <a:cs typeface="Times New Roman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1605533" y="4018915"/>
            <a:ext cx="1657477" cy="173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5"/>
          <p:cNvSpPr/>
          <p:nvPr/>
        </p:nvSpPr>
        <p:spPr>
          <a:xfrm>
            <a:off x="1605533" y="4259071"/>
            <a:ext cx="191897" cy="1304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6"/>
          <p:cNvSpPr/>
          <p:nvPr/>
        </p:nvSpPr>
        <p:spPr>
          <a:xfrm>
            <a:off x="1607819" y="4366259"/>
            <a:ext cx="1969135" cy="17145"/>
          </a:xfrm>
          <a:custGeom>
            <a:avLst/>
            <a:gdLst/>
            <a:ahLst/>
            <a:cxnLst/>
            <a:rect l="l" t="t" r="r" b="b"/>
            <a:pathLst>
              <a:path w="1969135" h="17145">
                <a:moveTo>
                  <a:pt x="0" y="16763"/>
                </a:moveTo>
                <a:lnTo>
                  <a:pt x="1969008" y="16763"/>
                </a:lnTo>
                <a:lnTo>
                  <a:pt x="1969008" y="0"/>
                </a:lnTo>
                <a:lnTo>
                  <a:pt x="0" y="0"/>
                </a:lnTo>
                <a:lnTo>
                  <a:pt x="0" y="16763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7"/>
          <p:cNvSpPr/>
          <p:nvPr/>
        </p:nvSpPr>
        <p:spPr>
          <a:xfrm>
            <a:off x="1605533" y="4363973"/>
            <a:ext cx="1973580" cy="21590"/>
          </a:xfrm>
          <a:custGeom>
            <a:avLst/>
            <a:gdLst/>
            <a:ahLst/>
            <a:cxnLst/>
            <a:rect l="l" t="t" r="r" b="b"/>
            <a:pathLst>
              <a:path w="1973579" h="21589">
                <a:moveTo>
                  <a:pt x="0" y="21336"/>
                </a:moveTo>
                <a:lnTo>
                  <a:pt x="1973579" y="21336"/>
                </a:lnTo>
                <a:lnTo>
                  <a:pt x="1973579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8"/>
          <p:cNvSpPr/>
          <p:nvPr/>
        </p:nvSpPr>
        <p:spPr>
          <a:xfrm>
            <a:off x="1805304" y="4226686"/>
            <a:ext cx="1764030" cy="1628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9"/>
          <p:cNvSpPr/>
          <p:nvPr/>
        </p:nvSpPr>
        <p:spPr>
          <a:xfrm>
            <a:off x="3684396" y="4229353"/>
            <a:ext cx="1138936" cy="1297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018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78816" y="152400"/>
            <a:ext cx="8812784" cy="6400800"/>
            <a:chOff x="312928" y="887731"/>
            <a:chExt cx="4343400" cy="3005275"/>
          </a:xfrm>
        </p:grpSpPr>
        <p:sp>
          <p:nvSpPr>
            <p:cNvPr id="4" name="object 23"/>
            <p:cNvSpPr txBox="1"/>
            <p:nvPr/>
          </p:nvSpPr>
          <p:spPr>
            <a:xfrm>
              <a:off x="1842516" y="887731"/>
              <a:ext cx="128587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40" dirty="0">
                  <a:latin typeface="Arial"/>
                  <a:cs typeface="Arial"/>
                </a:rPr>
                <a:t>Mô </a:t>
              </a:r>
              <a:r>
                <a:rPr sz="2200" spc="-100" dirty="0">
                  <a:latin typeface="Arial"/>
                  <a:cs typeface="Arial"/>
                </a:rPr>
                <a:t>hình</a:t>
              </a:r>
              <a:r>
                <a:rPr sz="2200" spc="-390" dirty="0">
                  <a:latin typeface="Arial"/>
                  <a:cs typeface="Arial"/>
                </a:rPr>
                <a:t> </a:t>
              </a:r>
              <a:r>
                <a:rPr sz="2200" spc="-265" dirty="0">
                  <a:latin typeface="Arial"/>
                  <a:cs typeface="Arial"/>
                </a:rPr>
                <a:t>5E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24"/>
            <p:cNvSpPr/>
            <p:nvPr/>
          </p:nvSpPr>
          <p:spPr>
            <a:xfrm>
              <a:off x="514095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5"/>
            <p:cNvSpPr txBox="1"/>
            <p:nvPr/>
          </p:nvSpPr>
          <p:spPr>
            <a:xfrm>
              <a:off x="722122" y="2335530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26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27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28"/>
            <p:cNvSpPr/>
            <p:nvPr/>
          </p:nvSpPr>
          <p:spPr>
            <a:xfrm>
              <a:off x="1506220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0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31"/>
            <p:cNvSpPr/>
            <p:nvPr/>
          </p:nvSpPr>
          <p:spPr>
            <a:xfrm>
              <a:off x="2498343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32"/>
            <p:cNvSpPr txBox="1"/>
            <p:nvPr/>
          </p:nvSpPr>
          <p:spPr>
            <a:xfrm>
              <a:off x="1672082" y="2335530"/>
              <a:ext cx="158940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ts val="2360"/>
                </a:lnSpc>
                <a:spcBef>
                  <a:spcPts val="100"/>
                </a:spcBef>
                <a:tabLst>
                  <a:tab pos="1030605" algn="l"/>
                </a:tabLst>
              </a:pPr>
              <a:r>
                <a:rPr sz="2050" spc="-150" dirty="0">
                  <a:latin typeface="Arial"/>
                  <a:cs typeface="Arial"/>
                </a:rPr>
                <a:t>Khám	</a:t>
              </a:r>
              <a:r>
                <a:rPr sz="2050" spc="-160" dirty="0">
                  <a:solidFill>
                    <a:srgbClr val="FFFFFF"/>
                  </a:solidFill>
                  <a:latin typeface="Arial"/>
                  <a:cs typeface="Arial"/>
                </a:rPr>
                <a:t>Thực</a:t>
              </a:r>
              <a:endParaRPr sz="2050">
                <a:latin typeface="Arial"/>
                <a:cs typeface="Arial"/>
              </a:endParaRPr>
            </a:p>
            <a:p>
              <a:pPr marL="103505" algn="ctr">
                <a:lnSpc>
                  <a:spcPts val="2360"/>
                </a:lnSpc>
                <a:tabLst>
                  <a:tab pos="1028065" algn="l"/>
                </a:tabLst>
              </a:pPr>
              <a:r>
                <a:rPr sz="2050" spc="-95" dirty="0">
                  <a:latin typeface="Arial"/>
                  <a:cs typeface="Arial"/>
                </a:rPr>
                <a:t>phá	</a:t>
              </a:r>
              <a:r>
                <a:rPr sz="2050" spc="-100" dirty="0">
                  <a:solidFill>
                    <a:srgbClr val="FFFFFF"/>
                  </a:solidFill>
                  <a:latin typeface="Arial"/>
                  <a:cs typeface="Arial"/>
                </a:rPr>
                <a:t>hà</a:t>
              </a:r>
              <a:r>
                <a:rPr sz="2050" spc="-95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50" spc="-65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4" name="object 33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34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35"/>
            <p:cNvSpPr/>
            <p:nvPr/>
          </p:nvSpPr>
          <p:spPr>
            <a:xfrm>
              <a:off x="3491992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36"/>
            <p:cNvSpPr txBox="1"/>
            <p:nvPr/>
          </p:nvSpPr>
          <p:spPr>
            <a:xfrm>
              <a:off x="3720337" y="2335530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8" name="object 37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38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39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0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1"/>
            <p:cNvSpPr txBox="1"/>
            <p:nvPr/>
          </p:nvSpPr>
          <p:spPr>
            <a:xfrm>
              <a:off x="2029332" y="3137237"/>
              <a:ext cx="951865" cy="1541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3" name="object 42"/>
            <p:cNvSpPr txBox="1"/>
            <p:nvPr/>
          </p:nvSpPr>
          <p:spPr>
            <a:xfrm>
              <a:off x="312928" y="3629283"/>
              <a:ext cx="4343400" cy="263723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5"/>
                </a:lnSpc>
              </a:pPr>
              <a:r>
                <a:rPr sz="2400" b="1" spc="-90" dirty="0">
                  <a:latin typeface="Arial"/>
                  <a:cs typeface="Arial"/>
                </a:rPr>
                <a:t>Đối </a:t>
              </a:r>
              <a:r>
                <a:rPr sz="2400" b="1" spc="-100" dirty="0">
                  <a:latin typeface="Arial"/>
                  <a:cs typeface="Arial"/>
                </a:rPr>
                <a:t>với </a:t>
              </a:r>
              <a:r>
                <a:rPr sz="2400" b="1" spc="-70" dirty="0">
                  <a:latin typeface="Arial"/>
                  <a:cs typeface="Arial"/>
                </a:rPr>
                <a:t>hoạt </a:t>
              </a:r>
              <a:r>
                <a:rPr sz="2400" b="1" spc="-114" dirty="0">
                  <a:latin typeface="Arial"/>
                  <a:cs typeface="Arial"/>
                </a:rPr>
                <a:t>động </a:t>
              </a:r>
              <a:r>
                <a:rPr sz="2400" b="1" spc="-50" dirty="0">
                  <a:latin typeface="Arial"/>
                  <a:cs typeface="Arial"/>
                </a:rPr>
                <a:t>trải </a:t>
              </a:r>
              <a:r>
                <a:rPr sz="2400" b="1" spc="-105" dirty="0">
                  <a:latin typeface="Arial"/>
                  <a:cs typeface="Arial"/>
                </a:rPr>
                <a:t>nghiệm: </a:t>
              </a:r>
              <a:r>
                <a:rPr sz="2400" b="1" spc="-160" dirty="0">
                  <a:latin typeface="Arial"/>
                  <a:cs typeface="Arial"/>
                </a:rPr>
                <a:t>Bước </a:t>
              </a:r>
              <a:r>
                <a:rPr sz="2400" b="1" spc="-100" dirty="0">
                  <a:latin typeface="Arial"/>
                  <a:cs typeface="Arial"/>
                </a:rPr>
                <a:t>GIẢI </a:t>
              </a:r>
              <a:r>
                <a:rPr sz="2400" b="1" spc="-145" dirty="0">
                  <a:latin typeface="Arial"/>
                  <a:cs typeface="Arial"/>
                </a:rPr>
                <a:t>THÍCH</a:t>
              </a:r>
              <a:r>
                <a:rPr sz="2400" b="1" spc="-170" dirty="0">
                  <a:latin typeface="Arial"/>
                  <a:cs typeface="Arial"/>
                </a:rPr>
                <a:t> </a:t>
              </a:r>
              <a:r>
                <a:rPr sz="2400" b="1" spc="-95" dirty="0">
                  <a:latin typeface="Arial"/>
                  <a:cs typeface="Arial"/>
                </a:rPr>
                <a:t>nên</a:t>
              </a:r>
              <a:endParaRPr sz="24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400" b="1" spc="-150" dirty="0" err="1">
                  <a:latin typeface="Arial"/>
                  <a:cs typeface="Arial"/>
                </a:rPr>
                <a:t>cộng</a:t>
              </a:r>
              <a:r>
                <a:rPr sz="2400" b="1" spc="-150" dirty="0">
                  <a:latin typeface="Arial"/>
                  <a:cs typeface="Arial"/>
                </a:rPr>
                <a:t> </a:t>
              </a:r>
              <a:r>
                <a:rPr sz="2400" b="1" spc="-65" dirty="0" err="1" smtClean="0">
                  <a:latin typeface="Arial"/>
                  <a:cs typeface="Arial"/>
                </a:rPr>
                <a:t>th</a:t>
              </a:r>
              <a:r>
                <a:rPr lang="en-US" sz="2400" b="1" spc="-65" dirty="0" err="1">
                  <a:latin typeface="Arial"/>
                  <a:cs typeface="Arial"/>
                </a:rPr>
                <a:t>ê</a:t>
              </a:r>
              <a:r>
                <a:rPr sz="2400" b="1" spc="-65" dirty="0" err="1" smtClean="0">
                  <a:latin typeface="Arial"/>
                  <a:cs typeface="Arial"/>
                </a:rPr>
                <a:t>m</a:t>
              </a:r>
              <a:r>
                <a:rPr sz="2400" b="1" spc="-65" dirty="0" smtClean="0">
                  <a:latin typeface="Arial"/>
                  <a:cs typeface="Arial"/>
                </a:rPr>
                <a:t> </a:t>
              </a:r>
              <a:r>
                <a:rPr sz="2400" b="1" spc="-120" dirty="0">
                  <a:latin typeface="Arial"/>
                  <a:cs typeface="Arial"/>
                </a:rPr>
                <a:t>hoặc </a:t>
              </a:r>
              <a:r>
                <a:rPr sz="2400" b="1" spc="-80" dirty="0">
                  <a:latin typeface="Arial"/>
                  <a:cs typeface="Arial"/>
                </a:rPr>
                <a:t>thay </a:t>
              </a:r>
              <a:r>
                <a:rPr sz="2400" b="1" spc="-120" dirty="0">
                  <a:latin typeface="Arial"/>
                  <a:cs typeface="Arial"/>
                </a:rPr>
                <a:t>bằng </a:t>
              </a:r>
              <a:r>
                <a:rPr sz="2400" b="1" spc="-175" dirty="0">
                  <a:latin typeface="Arial"/>
                  <a:cs typeface="Arial"/>
                </a:rPr>
                <a:t>THỰC</a:t>
              </a:r>
              <a:r>
                <a:rPr sz="2400" b="1" spc="20" dirty="0">
                  <a:latin typeface="Arial"/>
                  <a:cs typeface="Arial"/>
                </a:rPr>
                <a:t> </a:t>
              </a:r>
              <a:r>
                <a:rPr sz="2400" b="1" spc="-125" dirty="0">
                  <a:latin typeface="Arial"/>
                  <a:cs typeface="Arial"/>
                </a:rPr>
                <a:t>HÀNH</a:t>
              </a:r>
              <a:endParaRPr sz="2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2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/>
        </p:nvSpPr>
        <p:spPr>
          <a:xfrm>
            <a:off x="4572000" y="304799"/>
            <a:ext cx="4264151" cy="6197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344714" y="3810000"/>
            <a:ext cx="3929127" cy="226023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ctr">
              <a:spcBef>
                <a:spcPts val="345"/>
              </a:spcBef>
            </a:pPr>
            <a:r>
              <a:rPr sz="3600" spc="-160" dirty="0">
                <a:latin typeface="Arial"/>
                <a:cs typeface="Arial"/>
              </a:rPr>
              <a:t>Vận </a:t>
            </a:r>
            <a:r>
              <a:rPr sz="3600" spc="-80" dirty="0">
                <a:latin typeface="Arial"/>
                <a:cs typeface="Arial"/>
              </a:rPr>
              <a:t>dụng  </a:t>
            </a:r>
            <a:r>
              <a:rPr sz="3600" spc="-60" dirty="0">
                <a:latin typeface="Arial"/>
                <a:cs typeface="Arial"/>
              </a:rPr>
              <a:t>mô </a:t>
            </a:r>
            <a:r>
              <a:rPr sz="3600" spc="-70" dirty="0">
                <a:latin typeface="Arial"/>
                <a:cs typeface="Arial"/>
              </a:rPr>
              <a:t>hình </a:t>
            </a:r>
            <a:r>
              <a:rPr sz="3600" spc="-210" dirty="0">
                <a:latin typeface="Arial"/>
                <a:cs typeface="Arial"/>
              </a:rPr>
              <a:t>5E  </a:t>
            </a:r>
            <a:r>
              <a:rPr sz="3600" spc="-90" dirty="0">
                <a:latin typeface="Arial"/>
                <a:cs typeface="Arial"/>
              </a:rPr>
              <a:t>cho </a:t>
            </a:r>
            <a:r>
              <a:rPr sz="3600" spc="-55" dirty="0">
                <a:latin typeface="Arial"/>
                <a:cs typeface="Arial"/>
              </a:rPr>
              <a:t>bộ </a:t>
            </a:r>
            <a:r>
              <a:rPr sz="3600" spc="-140" dirty="0">
                <a:latin typeface="Arial"/>
                <a:cs typeface="Arial"/>
              </a:rPr>
              <a:t>sách  </a:t>
            </a:r>
            <a:r>
              <a:rPr sz="3600" spc="-155" dirty="0">
                <a:latin typeface="Arial"/>
                <a:cs typeface="Arial"/>
              </a:rPr>
              <a:t>Cùng </a:t>
            </a:r>
            <a:r>
              <a:rPr sz="3600" spc="-200" dirty="0">
                <a:latin typeface="Arial"/>
                <a:cs typeface="Arial"/>
              </a:rPr>
              <a:t>Em  </a:t>
            </a:r>
            <a:r>
              <a:rPr sz="3600" spc="-75" dirty="0">
                <a:latin typeface="Arial"/>
                <a:cs typeface="Arial"/>
              </a:rPr>
              <a:t>Hoạt </a:t>
            </a:r>
            <a:r>
              <a:rPr sz="3600" spc="-110" dirty="0">
                <a:latin typeface="Arial"/>
                <a:cs typeface="Arial"/>
              </a:rPr>
              <a:t>Động  </a:t>
            </a:r>
            <a:r>
              <a:rPr sz="3600" spc="-120" dirty="0">
                <a:latin typeface="Arial"/>
                <a:cs typeface="Arial"/>
              </a:rPr>
              <a:t>Trải</a:t>
            </a:r>
            <a:r>
              <a:rPr sz="3600" spc="-170" dirty="0">
                <a:latin typeface="Arial"/>
                <a:cs typeface="Arial"/>
              </a:rPr>
              <a:t> </a:t>
            </a:r>
            <a:r>
              <a:rPr sz="3600" spc="-85" dirty="0">
                <a:latin typeface="Arial"/>
                <a:cs typeface="Arial"/>
              </a:rPr>
              <a:t>Nghiệm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16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711352" y="146448"/>
            <a:ext cx="7289648" cy="6458425"/>
            <a:chOff x="2168995" y="1249190"/>
            <a:chExt cx="3870325" cy="3429000"/>
          </a:xfrm>
        </p:grpSpPr>
        <p:sp>
          <p:nvSpPr>
            <p:cNvPr id="4" name="object 4"/>
            <p:cNvSpPr/>
            <p:nvPr/>
          </p:nvSpPr>
          <p:spPr>
            <a:xfrm>
              <a:off x="3202774" y="1249190"/>
              <a:ext cx="2359152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168995" y="1460773"/>
              <a:ext cx="955040" cy="662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>
                <a:lnSpc>
                  <a:spcPts val="2510"/>
                </a:lnSpc>
                <a:spcBef>
                  <a:spcPts val="95"/>
                </a:spcBef>
              </a:pPr>
              <a:r>
                <a:rPr sz="2200" spc="-235" dirty="0">
                  <a:latin typeface="Arial"/>
                  <a:cs typeface="Arial"/>
                </a:rPr>
                <a:t>Cấu</a:t>
              </a:r>
              <a:r>
                <a:rPr sz="2200" spc="-250" dirty="0">
                  <a:latin typeface="Arial"/>
                  <a:cs typeface="Arial"/>
                </a:rPr>
                <a:t> </a:t>
              </a:r>
              <a:r>
                <a:rPr sz="2200" spc="-35" dirty="0">
                  <a:latin typeface="Arial"/>
                  <a:cs typeface="Arial"/>
                </a:rPr>
                <a:t>trúc</a:t>
              </a:r>
              <a:endParaRPr sz="2200">
                <a:latin typeface="Arial"/>
                <a:cs typeface="Arial"/>
              </a:endParaRPr>
            </a:p>
            <a:p>
              <a:pPr algn="ctr">
                <a:lnSpc>
                  <a:spcPts val="2510"/>
                </a:lnSpc>
              </a:pPr>
              <a:r>
                <a:rPr sz="2200" spc="-120" dirty="0">
                  <a:latin typeface="Arial"/>
                  <a:cs typeface="Arial"/>
                </a:rPr>
                <a:t>chủ</a:t>
              </a:r>
              <a:r>
                <a:rPr sz="2200" spc="-200" dirty="0">
                  <a:latin typeface="Arial"/>
                  <a:cs typeface="Arial"/>
                </a:rPr>
                <a:t> </a:t>
              </a:r>
              <a:r>
                <a:rPr sz="2200" spc="-95" dirty="0">
                  <a:latin typeface="Arial"/>
                  <a:cs typeface="Arial"/>
                </a:rPr>
                <a:t>đề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125051" y="1249190"/>
              <a:ext cx="2514600" cy="3429000"/>
            </a:xfrm>
            <a:custGeom>
              <a:avLst/>
              <a:gdLst/>
              <a:ahLst/>
              <a:cxnLst/>
              <a:rect l="l" t="t" r="r" b="b"/>
              <a:pathLst>
                <a:path w="2514600" h="3429000">
                  <a:moveTo>
                    <a:pt x="2514600" y="3429000"/>
                  </a:moveTo>
                  <a:lnTo>
                    <a:pt x="2514600" y="0"/>
                  </a:lnTo>
                  <a:lnTo>
                    <a:pt x="0" y="0"/>
                  </a:lnTo>
                  <a:lnTo>
                    <a:pt x="0" y="3429000"/>
                  </a:lnTo>
                  <a:lnTo>
                    <a:pt x="2514600" y="3429000"/>
                  </a:lnTo>
                  <a:close/>
                </a:path>
              </a:pathLst>
            </a:custGeom>
            <a:solidFill>
              <a:srgbClr val="FFFFFF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1999" y="1365014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5">
                  <a:moveTo>
                    <a:pt x="530351" y="0"/>
                  </a:moveTo>
                  <a:lnTo>
                    <a:pt x="482085" y="2167"/>
                  </a:lnTo>
                  <a:lnTo>
                    <a:pt x="435031" y="8546"/>
                  </a:lnTo>
                  <a:lnTo>
                    <a:pt x="389378" y="18947"/>
                  </a:lnTo>
                  <a:lnTo>
                    <a:pt x="345312" y="33185"/>
                  </a:lnTo>
                  <a:lnTo>
                    <a:pt x="303021" y="51071"/>
                  </a:lnTo>
                  <a:lnTo>
                    <a:pt x="262692" y="72418"/>
                  </a:lnTo>
                  <a:lnTo>
                    <a:pt x="224513" y="97039"/>
                  </a:lnTo>
                  <a:lnTo>
                    <a:pt x="188670" y="124746"/>
                  </a:lnTo>
                  <a:lnTo>
                    <a:pt x="155352" y="155352"/>
                  </a:lnTo>
                  <a:lnTo>
                    <a:pt x="124746" y="188670"/>
                  </a:lnTo>
                  <a:lnTo>
                    <a:pt x="97039" y="224513"/>
                  </a:lnTo>
                  <a:lnTo>
                    <a:pt x="72418" y="262692"/>
                  </a:lnTo>
                  <a:lnTo>
                    <a:pt x="51071" y="303021"/>
                  </a:lnTo>
                  <a:lnTo>
                    <a:pt x="33185" y="345312"/>
                  </a:lnTo>
                  <a:lnTo>
                    <a:pt x="18947" y="389378"/>
                  </a:lnTo>
                  <a:lnTo>
                    <a:pt x="8546" y="435031"/>
                  </a:lnTo>
                  <a:lnTo>
                    <a:pt x="2167" y="482085"/>
                  </a:lnTo>
                  <a:lnTo>
                    <a:pt x="0" y="530352"/>
                  </a:lnTo>
                  <a:lnTo>
                    <a:pt x="2167" y="578618"/>
                  </a:lnTo>
                  <a:lnTo>
                    <a:pt x="8546" y="625672"/>
                  </a:lnTo>
                  <a:lnTo>
                    <a:pt x="18947" y="671325"/>
                  </a:lnTo>
                  <a:lnTo>
                    <a:pt x="33185" y="715391"/>
                  </a:lnTo>
                  <a:lnTo>
                    <a:pt x="51071" y="757682"/>
                  </a:lnTo>
                  <a:lnTo>
                    <a:pt x="72418" y="798011"/>
                  </a:lnTo>
                  <a:lnTo>
                    <a:pt x="97039" y="836190"/>
                  </a:lnTo>
                  <a:lnTo>
                    <a:pt x="124746" y="872033"/>
                  </a:lnTo>
                  <a:lnTo>
                    <a:pt x="155352" y="905351"/>
                  </a:lnTo>
                  <a:lnTo>
                    <a:pt x="188670" y="935957"/>
                  </a:lnTo>
                  <a:lnTo>
                    <a:pt x="224513" y="963664"/>
                  </a:lnTo>
                  <a:lnTo>
                    <a:pt x="262692" y="988285"/>
                  </a:lnTo>
                  <a:lnTo>
                    <a:pt x="303021" y="1009632"/>
                  </a:lnTo>
                  <a:lnTo>
                    <a:pt x="345312" y="1027518"/>
                  </a:lnTo>
                  <a:lnTo>
                    <a:pt x="389378" y="1041756"/>
                  </a:lnTo>
                  <a:lnTo>
                    <a:pt x="435031" y="1052157"/>
                  </a:lnTo>
                  <a:lnTo>
                    <a:pt x="482085" y="1058536"/>
                  </a:lnTo>
                  <a:lnTo>
                    <a:pt x="530351" y="1060704"/>
                  </a:lnTo>
                  <a:lnTo>
                    <a:pt x="578618" y="1058536"/>
                  </a:lnTo>
                  <a:lnTo>
                    <a:pt x="625672" y="1052157"/>
                  </a:lnTo>
                  <a:lnTo>
                    <a:pt x="671325" y="1041756"/>
                  </a:lnTo>
                  <a:lnTo>
                    <a:pt x="715391" y="1027518"/>
                  </a:lnTo>
                  <a:lnTo>
                    <a:pt x="757682" y="1009632"/>
                  </a:lnTo>
                  <a:lnTo>
                    <a:pt x="798011" y="988285"/>
                  </a:lnTo>
                  <a:lnTo>
                    <a:pt x="836190" y="963664"/>
                  </a:lnTo>
                  <a:lnTo>
                    <a:pt x="872033" y="935957"/>
                  </a:lnTo>
                  <a:lnTo>
                    <a:pt x="905351" y="905351"/>
                  </a:lnTo>
                  <a:lnTo>
                    <a:pt x="935957" y="872033"/>
                  </a:lnTo>
                  <a:lnTo>
                    <a:pt x="963664" y="836190"/>
                  </a:lnTo>
                  <a:lnTo>
                    <a:pt x="988285" y="798011"/>
                  </a:lnTo>
                  <a:lnTo>
                    <a:pt x="1009632" y="757682"/>
                  </a:lnTo>
                  <a:lnTo>
                    <a:pt x="1027518" y="715391"/>
                  </a:lnTo>
                  <a:lnTo>
                    <a:pt x="1041756" y="671325"/>
                  </a:lnTo>
                  <a:lnTo>
                    <a:pt x="1052157" y="625672"/>
                  </a:lnTo>
                  <a:lnTo>
                    <a:pt x="1058536" y="578618"/>
                  </a:lnTo>
                  <a:lnTo>
                    <a:pt x="1060703" y="530352"/>
                  </a:lnTo>
                  <a:lnTo>
                    <a:pt x="1058536" y="482085"/>
                  </a:lnTo>
                  <a:lnTo>
                    <a:pt x="1052157" y="435031"/>
                  </a:lnTo>
                  <a:lnTo>
                    <a:pt x="1041756" y="389378"/>
                  </a:lnTo>
                  <a:lnTo>
                    <a:pt x="1027518" y="345312"/>
                  </a:lnTo>
                  <a:lnTo>
                    <a:pt x="1009632" y="303021"/>
                  </a:lnTo>
                  <a:lnTo>
                    <a:pt x="988285" y="262692"/>
                  </a:lnTo>
                  <a:lnTo>
                    <a:pt x="963664" y="224513"/>
                  </a:lnTo>
                  <a:lnTo>
                    <a:pt x="935957" y="188670"/>
                  </a:lnTo>
                  <a:lnTo>
                    <a:pt x="905351" y="155352"/>
                  </a:lnTo>
                  <a:lnTo>
                    <a:pt x="872033" y="124746"/>
                  </a:lnTo>
                  <a:lnTo>
                    <a:pt x="836190" y="97039"/>
                  </a:lnTo>
                  <a:lnTo>
                    <a:pt x="798011" y="72418"/>
                  </a:lnTo>
                  <a:lnTo>
                    <a:pt x="757682" y="51071"/>
                  </a:lnTo>
                  <a:lnTo>
                    <a:pt x="715391" y="33185"/>
                  </a:lnTo>
                  <a:lnTo>
                    <a:pt x="671325" y="18947"/>
                  </a:lnTo>
                  <a:lnTo>
                    <a:pt x="625672" y="8546"/>
                  </a:lnTo>
                  <a:lnTo>
                    <a:pt x="578618" y="2167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51999" y="1365014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5">
                  <a:moveTo>
                    <a:pt x="0" y="530352"/>
                  </a:moveTo>
                  <a:lnTo>
                    <a:pt x="2167" y="482085"/>
                  </a:lnTo>
                  <a:lnTo>
                    <a:pt x="8546" y="435031"/>
                  </a:lnTo>
                  <a:lnTo>
                    <a:pt x="18947" y="389378"/>
                  </a:lnTo>
                  <a:lnTo>
                    <a:pt x="33185" y="345312"/>
                  </a:lnTo>
                  <a:lnTo>
                    <a:pt x="51071" y="303021"/>
                  </a:lnTo>
                  <a:lnTo>
                    <a:pt x="72418" y="262692"/>
                  </a:lnTo>
                  <a:lnTo>
                    <a:pt x="97039" y="224513"/>
                  </a:lnTo>
                  <a:lnTo>
                    <a:pt x="124746" y="188670"/>
                  </a:lnTo>
                  <a:lnTo>
                    <a:pt x="155352" y="155352"/>
                  </a:lnTo>
                  <a:lnTo>
                    <a:pt x="188670" y="124746"/>
                  </a:lnTo>
                  <a:lnTo>
                    <a:pt x="224513" y="97039"/>
                  </a:lnTo>
                  <a:lnTo>
                    <a:pt x="262692" y="72418"/>
                  </a:lnTo>
                  <a:lnTo>
                    <a:pt x="303021" y="51071"/>
                  </a:lnTo>
                  <a:lnTo>
                    <a:pt x="345312" y="33185"/>
                  </a:lnTo>
                  <a:lnTo>
                    <a:pt x="389378" y="18947"/>
                  </a:lnTo>
                  <a:lnTo>
                    <a:pt x="435031" y="8546"/>
                  </a:lnTo>
                  <a:lnTo>
                    <a:pt x="482085" y="2167"/>
                  </a:lnTo>
                  <a:lnTo>
                    <a:pt x="530351" y="0"/>
                  </a:lnTo>
                  <a:lnTo>
                    <a:pt x="578618" y="2167"/>
                  </a:lnTo>
                  <a:lnTo>
                    <a:pt x="625672" y="8546"/>
                  </a:lnTo>
                  <a:lnTo>
                    <a:pt x="671325" y="18947"/>
                  </a:lnTo>
                  <a:lnTo>
                    <a:pt x="715391" y="33185"/>
                  </a:lnTo>
                  <a:lnTo>
                    <a:pt x="757682" y="51071"/>
                  </a:lnTo>
                  <a:lnTo>
                    <a:pt x="798011" y="72418"/>
                  </a:lnTo>
                  <a:lnTo>
                    <a:pt x="836190" y="97039"/>
                  </a:lnTo>
                  <a:lnTo>
                    <a:pt x="872033" y="124746"/>
                  </a:lnTo>
                  <a:lnTo>
                    <a:pt x="905351" y="155352"/>
                  </a:lnTo>
                  <a:lnTo>
                    <a:pt x="935957" y="188670"/>
                  </a:lnTo>
                  <a:lnTo>
                    <a:pt x="963664" y="224513"/>
                  </a:lnTo>
                  <a:lnTo>
                    <a:pt x="988285" y="262692"/>
                  </a:lnTo>
                  <a:lnTo>
                    <a:pt x="1009632" y="303021"/>
                  </a:lnTo>
                  <a:lnTo>
                    <a:pt x="1027518" y="345312"/>
                  </a:lnTo>
                  <a:lnTo>
                    <a:pt x="1041756" y="389378"/>
                  </a:lnTo>
                  <a:lnTo>
                    <a:pt x="1052157" y="435031"/>
                  </a:lnTo>
                  <a:lnTo>
                    <a:pt x="1058536" y="482085"/>
                  </a:lnTo>
                  <a:lnTo>
                    <a:pt x="1060703" y="530352"/>
                  </a:lnTo>
                  <a:lnTo>
                    <a:pt x="1058536" y="578618"/>
                  </a:lnTo>
                  <a:lnTo>
                    <a:pt x="1052157" y="625672"/>
                  </a:lnTo>
                  <a:lnTo>
                    <a:pt x="1041756" y="671325"/>
                  </a:lnTo>
                  <a:lnTo>
                    <a:pt x="1027518" y="715391"/>
                  </a:lnTo>
                  <a:lnTo>
                    <a:pt x="1009632" y="757682"/>
                  </a:lnTo>
                  <a:lnTo>
                    <a:pt x="988285" y="798011"/>
                  </a:lnTo>
                  <a:lnTo>
                    <a:pt x="963664" y="836190"/>
                  </a:lnTo>
                  <a:lnTo>
                    <a:pt x="935957" y="872033"/>
                  </a:lnTo>
                  <a:lnTo>
                    <a:pt x="905351" y="905351"/>
                  </a:lnTo>
                  <a:lnTo>
                    <a:pt x="872033" y="935957"/>
                  </a:lnTo>
                  <a:lnTo>
                    <a:pt x="836190" y="963664"/>
                  </a:lnTo>
                  <a:lnTo>
                    <a:pt x="798011" y="988285"/>
                  </a:lnTo>
                  <a:lnTo>
                    <a:pt x="757682" y="1009632"/>
                  </a:lnTo>
                  <a:lnTo>
                    <a:pt x="715391" y="1027518"/>
                  </a:lnTo>
                  <a:lnTo>
                    <a:pt x="671325" y="1041756"/>
                  </a:lnTo>
                  <a:lnTo>
                    <a:pt x="625672" y="1052157"/>
                  </a:lnTo>
                  <a:lnTo>
                    <a:pt x="578618" y="1058536"/>
                  </a:lnTo>
                  <a:lnTo>
                    <a:pt x="530351" y="1060704"/>
                  </a:lnTo>
                  <a:lnTo>
                    <a:pt x="482085" y="1058536"/>
                  </a:lnTo>
                  <a:lnTo>
                    <a:pt x="435031" y="1052157"/>
                  </a:lnTo>
                  <a:lnTo>
                    <a:pt x="389378" y="1041756"/>
                  </a:lnTo>
                  <a:lnTo>
                    <a:pt x="345312" y="1027518"/>
                  </a:lnTo>
                  <a:lnTo>
                    <a:pt x="303021" y="1009632"/>
                  </a:lnTo>
                  <a:lnTo>
                    <a:pt x="262692" y="988285"/>
                  </a:lnTo>
                  <a:lnTo>
                    <a:pt x="224513" y="963664"/>
                  </a:lnTo>
                  <a:lnTo>
                    <a:pt x="188670" y="935957"/>
                  </a:lnTo>
                  <a:lnTo>
                    <a:pt x="155352" y="905351"/>
                  </a:lnTo>
                  <a:lnTo>
                    <a:pt x="124746" y="872033"/>
                  </a:lnTo>
                  <a:lnTo>
                    <a:pt x="97039" y="836190"/>
                  </a:lnTo>
                  <a:lnTo>
                    <a:pt x="72418" y="798011"/>
                  </a:lnTo>
                  <a:lnTo>
                    <a:pt x="51071" y="757682"/>
                  </a:lnTo>
                  <a:lnTo>
                    <a:pt x="33185" y="715391"/>
                  </a:lnTo>
                  <a:lnTo>
                    <a:pt x="18947" y="671325"/>
                  </a:lnTo>
                  <a:lnTo>
                    <a:pt x="8546" y="625672"/>
                  </a:lnTo>
                  <a:lnTo>
                    <a:pt x="2167" y="578618"/>
                  </a:lnTo>
                  <a:lnTo>
                    <a:pt x="0" y="5303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4030687" y="1511699"/>
              <a:ext cx="706120" cy="698500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L="128270" marR="5080" indent="-116205">
                <a:lnSpc>
                  <a:spcPts val="2530"/>
                </a:lnSpc>
                <a:spcBef>
                  <a:spcPts val="380"/>
                </a:spcBef>
              </a:pPr>
              <a:r>
                <a:rPr sz="2300" spc="-135" dirty="0">
                  <a:solidFill>
                    <a:srgbClr val="FFFFFF"/>
                  </a:solidFill>
                  <a:latin typeface="Arial"/>
                  <a:cs typeface="Arial"/>
                </a:rPr>
                <a:t>Khám  </a:t>
              </a:r>
              <a:r>
                <a:rPr sz="2300" spc="-105" dirty="0">
                  <a:solidFill>
                    <a:srgbClr val="FFFFFF"/>
                  </a:solidFill>
                  <a:latin typeface="Arial"/>
                  <a:cs typeface="Arial"/>
                </a:rPr>
                <a:t>phá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764112" y="2276494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60">
                  <a:moveTo>
                    <a:pt x="151891" y="0"/>
                  </a:moveTo>
                  <a:lnTo>
                    <a:pt x="0" y="151891"/>
                  </a:lnTo>
                  <a:lnTo>
                    <a:pt x="99695" y="251586"/>
                  </a:lnTo>
                  <a:lnTo>
                    <a:pt x="49149" y="302259"/>
                  </a:lnTo>
                  <a:lnTo>
                    <a:pt x="275336" y="275335"/>
                  </a:lnTo>
                  <a:lnTo>
                    <a:pt x="296243" y="99694"/>
                  </a:lnTo>
                  <a:lnTo>
                    <a:pt x="251587" y="99694"/>
                  </a:lnTo>
                  <a:lnTo>
                    <a:pt x="151891" y="0"/>
                  </a:lnTo>
                  <a:close/>
                </a:path>
                <a:path w="302260" h="302260">
                  <a:moveTo>
                    <a:pt x="302260" y="49149"/>
                  </a:moveTo>
                  <a:lnTo>
                    <a:pt x="251587" y="99694"/>
                  </a:lnTo>
                  <a:lnTo>
                    <a:pt x="296243" y="99694"/>
                  </a:lnTo>
                  <a:lnTo>
                    <a:pt x="302260" y="49149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78235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530351" y="0"/>
                  </a:moveTo>
                  <a:lnTo>
                    <a:pt x="482085" y="2164"/>
                  </a:lnTo>
                  <a:lnTo>
                    <a:pt x="435031" y="8532"/>
                  </a:lnTo>
                  <a:lnTo>
                    <a:pt x="389378" y="18917"/>
                  </a:lnTo>
                  <a:lnTo>
                    <a:pt x="345312" y="33132"/>
                  </a:lnTo>
                  <a:lnTo>
                    <a:pt x="303021" y="50991"/>
                  </a:lnTo>
                  <a:lnTo>
                    <a:pt x="262692" y="72305"/>
                  </a:lnTo>
                  <a:lnTo>
                    <a:pt x="224513" y="96888"/>
                  </a:lnTo>
                  <a:lnTo>
                    <a:pt x="188670" y="124554"/>
                  </a:lnTo>
                  <a:lnTo>
                    <a:pt x="155352" y="155114"/>
                  </a:lnTo>
                  <a:lnTo>
                    <a:pt x="124746" y="188383"/>
                  </a:lnTo>
                  <a:lnTo>
                    <a:pt x="97039" y="224173"/>
                  </a:lnTo>
                  <a:lnTo>
                    <a:pt x="72418" y="262297"/>
                  </a:lnTo>
                  <a:lnTo>
                    <a:pt x="51071" y="302568"/>
                  </a:lnTo>
                  <a:lnTo>
                    <a:pt x="33185" y="344800"/>
                  </a:lnTo>
                  <a:lnTo>
                    <a:pt x="18947" y="388805"/>
                  </a:lnTo>
                  <a:lnTo>
                    <a:pt x="8546" y="434396"/>
                  </a:lnTo>
                  <a:lnTo>
                    <a:pt x="2167" y="481387"/>
                  </a:lnTo>
                  <a:lnTo>
                    <a:pt x="0" y="529589"/>
                  </a:lnTo>
                  <a:lnTo>
                    <a:pt x="2167" y="577792"/>
                  </a:lnTo>
                  <a:lnTo>
                    <a:pt x="8546" y="624783"/>
                  </a:lnTo>
                  <a:lnTo>
                    <a:pt x="18947" y="670374"/>
                  </a:lnTo>
                  <a:lnTo>
                    <a:pt x="33185" y="714379"/>
                  </a:lnTo>
                  <a:lnTo>
                    <a:pt x="51071" y="756611"/>
                  </a:lnTo>
                  <a:lnTo>
                    <a:pt x="72418" y="796882"/>
                  </a:lnTo>
                  <a:lnTo>
                    <a:pt x="97039" y="835006"/>
                  </a:lnTo>
                  <a:lnTo>
                    <a:pt x="124746" y="870796"/>
                  </a:lnTo>
                  <a:lnTo>
                    <a:pt x="155352" y="904065"/>
                  </a:lnTo>
                  <a:lnTo>
                    <a:pt x="188670" y="934625"/>
                  </a:lnTo>
                  <a:lnTo>
                    <a:pt x="224513" y="962291"/>
                  </a:lnTo>
                  <a:lnTo>
                    <a:pt x="262692" y="986874"/>
                  </a:lnTo>
                  <a:lnTo>
                    <a:pt x="303021" y="1008188"/>
                  </a:lnTo>
                  <a:lnTo>
                    <a:pt x="345312" y="1026047"/>
                  </a:lnTo>
                  <a:lnTo>
                    <a:pt x="389378" y="1040262"/>
                  </a:lnTo>
                  <a:lnTo>
                    <a:pt x="435031" y="1050647"/>
                  </a:lnTo>
                  <a:lnTo>
                    <a:pt x="482085" y="1057015"/>
                  </a:lnTo>
                  <a:lnTo>
                    <a:pt x="530351" y="1059179"/>
                  </a:lnTo>
                  <a:lnTo>
                    <a:pt x="578618" y="1057015"/>
                  </a:lnTo>
                  <a:lnTo>
                    <a:pt x="625672" y="1050647"/>
                  </a:lnTo>
                  <a:lnTo>
                    <a:pt x="671325" y="1040262"/>
                  </a:lnTo>
                  <a:lnTo>
                    <a:pt x="715391" y="1026047"/>
                  </a:lnTo>
                  <a:lnTo>
                    <a:pt x="757682" y="1008188"/>
                  </a:lnTo>
                  <a:lnTo>
                    <a:pt x="798011" y="986874"/>
                  </a:lnTo>
                  <a:lnTo>
                    <a:pt x="836190" y="962291"/>
                  </a:lnTo>
                  <a:lnTo>
                    <a:pt x="872033" y="934625"/>
                  </a:lnTo>
                  <a:lnTo>
                    <a:pt x="905351" y="904065"/>
                  </a:lnTo>
                  <a:lnTo>
                    <a:pt x="935957" y="870796"/>
                  </a:lnTo>
                  <a:lnTo>
                    <a:pt x="963664" y="835006"/>
                  </a:lnTo>
                  <a:lnTo>
                    <a:pt x="988285" y="796882"/>
                  </a:lnTo>
                  <a:lnTo>
                    <a:pt x="1009632" y="756611"/>
                  </a:lnTo>
                  <a:lnTo>
                    <a:pt x="1027518" y="714379"/>
                  </a:lnTo>
                  <a:lnTo>
                    <a:pt x="1041756" y="670374"/>
                  </a:lnTo>
                  <a:lnTo>
                    <a:pt x="1052157" y="624783"/>
                  </a:lnTo>
                  <a:lnTo>
                    <a:pt x="1058536" y="577792"/>
                  </a:lnTo>
                  <a:lnTo>
                    <a:pt x="1060703" y="529589"/>
                  </a:lnTo>
                  <a:lnTo>
                    <a:pt x="1058536" y="481387"/>
                  </a:lnTo>
                  <a:lnTo>
                    <a:pt x="1052157" y="434396"/>
                  </a:lnTo>
                  <a:lnTo>
                    <a:pt x="1041756" y="388805"/>
                  </a:lnTo>
                  <a:lnTo>
                    <a:pt x="1027518" y="344800"/>
                  </a:lnTo>
                  <a:lnTo>
                    <a:pt x="1009632" y="302568"/>
                  </a:lnTo>
                  <a:lnTo>
                    <a:pt x="988285" y="262297"/>
                  </a:lnTo>
                  <a:lnTo>
                    <a:pt x="963664" y="224173"/>
                  </a:lnTo>
                  <a:lnTo>
                    <a:pt x="935957" y="188383"/>
                  </a:lnTo>
                  <a:lnTo>
                    <a:pt x="905351" y="155114"/>
                  </a:lnTo>
                  <a:lnTo>
                    <a:pt x="872033" y="124554"/>
                  </a:lnTo>
                  <a:lnTo>
                    <a:pt x="836190" y="96888"/>
                  </a:lnTo>
                  <a:lnTo>
                    <a:pt x="798011" y="72305"/>
                  </a:lnTo>
                  <a:lnTo>
                    <a:pt x="757682" y="50991"/>
                  </a:lnTo>
                  <a:lnTo>
                    <a:pt x="715391" y="33132"/>
                  </a:lnTo>
                  <a:lnTo>
                    <a:pt x="671325" y="18917"/>
                  </a:lnTo>
                  <a:lnTo>
                    <a:pt x="625672" y="8532"/>
                  </a:lnTo>
                  <a:lnTo>
                    <a:pt x="578618" y="2164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8235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0" y="529589"/>
                  </a:moveTo>
                  <a:lnTo>
                    <a:pt x="2167" y="481387"/>
                  </a:lnTo>
                  <a:lnTo>
                    <a:pt x="8546" y="434396"/>
                  </a:lnTo>
                  <a:lnTo>
                    <a:pt x="18947" y="388805"/>
                  </a:lnTo>
                  <a:lnTo>
                    <a:pt x="33185" y="344800"/>
                  </a:lnTo>
                  <a:lnTo>
                    <a:pt x="51071" y="302568"/>
                  </a:lnTo>
                  <a:lnTo>
                    <a:pt x="72418" y="262297"/>
                  </a:lnTo>
                  <a:lnTo>
                    <a:pt x="97039" y="224173"/>
                  </a:lnTo>
                  <a:lnTo>
                    <a:pt x="124746" y="188383"/>
                  </a:lnTo>
                  <a:lnTo>
                    <a:pt x="155352" y="155114"/>
                  </a:lnTo>
                  <a:lnTo>
                    <a:pt x="188670" y="124554"/>
                  </a:lnTo>
                  <a:lnTo>
                    <a:pt x="224513" y="96888"/>
                  </a:lnTo>
                  <a:lnTo>
                    <a:pt x="262692" y="72305"/>
                  </a:lnTo>
                  <a:lnTo>
                    <a:pt x="303021" y="50991"/>
                  </a:lnTo>
                  <a:lnTo>
                    <a:pt x="345312" y="33132"/>
                  </a:lnTo>
                  <a:lnTo>
                    <a:pt x="389378" y="18917"/>
                  </a:lnTo>
                  <a:lnTo>
                    <a:pt x="435031" y="8532"/>
                  </a:lnTo>
                  <a:lnTo>
                    <a:pt x="482085" y="2164"/>
                  </a:lnTo>
                  <a:lnTo>
                    <a:pt x="530351" y="0"/>
                  </a:lnTo>
                  <a:lnTo>
                    <a:pt x="578618" y="2164"/>
                  </a:lnTo>
                  <a:lnTo>
                    <a:pt x="625672" y="8532"/>
                  </a:lnTo>
                  <a:lnTo>
                    <a:pt x="671325" y="18917"/>
                  </a:lnTo>
                  <a:lnTo>
                    <a:pt x="715391" y="33132"/>
                  </a:lnTo>
                  <a:lnTo>
                    <a:pt x="757682" y="50991"/>
                  </a:lnTo>
                  <a:lnTo>
                    <a:pt x="798011" y="72305"/>
                  </a:lnTo>
                  <a:lnTo>
                    <a:pt x="836190" y="96888"/>
                  </a:lnTo>
                  <a:lnTo>
                    <a:pt x="872033" y="124554"/>
                  </a:lnTo>
                  <a:lnTo>
                    <a:pt x="905351" y="155114"/>
                  </a:lnTo>
                  <a:lnTo>
                    <a:pt x="935957" y="188383"/>
                  </a:lnTo>
                  <a:lnTo>
                    <a:pt x="963664" y="224173"/>
                  </a:lnTo>
                  <a:lnTo>
                    <a:pt x="988285" y="262297"/>
                  </a:lnTo>
                  <a:lnTo>
                    <a:pt x="1009632" y="302568"/>
                  </a:lnTo>
                  <a:lnTo>
                    <a:pt x="1027518" y="344800"/>
                  </a:lnTo>
                  <a:lnTo>
                    <a:pt x="1041756" y="388805"/>
                  </a:lnTo>
                  <a:lnTo>
                    <a:pt x="1052157" y="434396"/>
                  </a:lnTo>
                  <a:lnTo>
                    <a:pt x="1058536" y="481387"/>
                  </a:lnTo>
                  <a:lnTo>
                    <a:pt x="1060703" y="529589"/>
                  </a:lnTo>
                  <a:lnTo>
                    <a:pt x="1058536" y="577792"/>
                  </a:lnTo>
                  <a:lnTo>
                    <a:pt x="1052157" y="624783"/>
                  </a:lnTo>
                  <a:lnTo>
                    <a:pt x="1041756" y="670374"/>
                  </a:lnTo>
                  <a:lnTo>
                    <a:pt x="1027518" y="714379"/>
                  </a:lnTo>
                  <a:lnTo>
                    <a:pt x="1009632" y="756611"/>
                  </a:lnTo>
                  <a:lnTo>
                    <a:pt x="988285" y="796882"/>
                  </a:lnTo>
                  <a:lnTo>
                    <a:pt x="963664" y="835006"/>
                  </a:lnTo>
                  <a:lnTo>
                    <a:pt x="935957" y="870796"/>
                  </a:lnTo>
                  <a:lnTo>
                    <a:pt x="905351" y="904065"/>
                  </a:lnTo>
                  <a:lnTo>
                    <a:pt x="872033" y="934625"/>
                  </a:lnTo>
                  <a:lnTo>
                    <a:pt x="836190" y="962291"/>
                  </a:lnTo>
                  <a:lnTo>
                    <a:pt x="798011" y="986874"/>
                  </a:lnTo>
                  <a:lnTo>
                    <a:pt x="757682" y="1008188"/>
                  </a:lnTo>
                  <a:lnTo>
                    <a:pt x="715391" y="1026047"/>
                  </a:lnTo>
                  <a:lnTo>
                    <a:pt x="671325" y="1040262"/>
                  </a:lnTo>
                  <a:lnTo>
                    <a:pt x="625672" y="1050647"/>
                  </a:lnTo>
                  <a:lnTo>
                    <a:pt x="578618" y="1057015"/>
                  </a:lnTo>
                  <a:lnTo>
                    <a:pt x="530351" y="1059179"/>
                  </a:lnTo>
                  <a:lnTo>
                    <a:pt x="482085" y="1057015"/>
                  </a:lnTo>
                  <a:lnTo>
                    <a:pt x="435031" y="1050647"/>
                  </a:lnTo>
                  <a:lnTo>
                    <a:pt x="389378" y="1040262"/>
                  </a:lnTo>
                  <a:lnTo>
                    <a:pt x="345312" y="1026047"/>
                  </a:lnTo>
                  <a:lnTo>
                    <a:pt x="303021" y="1008188"/>
                  </a:lnTo>
                  <a:lnTo>
                    <a:pt x="262692" y="986874"/>
                  </a:lnTo>
                  <a:lnTo>
                    <a:pt x="224513" y="962291"/>
                  </a:lnTo>
                  <a:lnTo>
                    <a:pt x="188670" y="934625"/>
                  </a:lnTo>
                  <a:lnTo>
                    <a:pt x="155352" y="904065"/>
                  </a:lnTo>
                  <a:lnTo>
                    <a:pt x="124746" y="870796"/>
                  </a:lnTo>
                  <a:lnTo>
                    <a:pt x="97039" y="835006"/>
                  </a:lnTo>
                  <a:lnTo>
                    <a:pt x="72418" y="796882"/>
                  </a:lnTo>
                  <a:lnTo>
                    <a:pt x="51071" y="756611"/>
                  </a:lnTo>
                  <a:lnTo>
                    <a:pt x="33185" y="714379"/>
                  </a:lnTo>
                  <a:lnTo>
                    <a:pt x="18947" y="670374"/>
                  </a:lnTo>
                  <a:lnTo>
                    <a:pt x="8546" y="624783"/>
                  </a:lnTo>
                  <a:lnTo>
                    <a:pt x="2167" y="577792"/>
                  </a:lnTo>
                  <a:lnTo>
                    <a:pt x="0" y="529589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5195023" y="2637936"/>
              <a:ext cx="627380" cy="69850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5240">
                <a:lnSpc>
                  <a:spcPts val="2645"/>
                </a:lnSpc>
                <a:spcBef>
                  <a:spcPts val="100"/>
                </a:spcBef>
              </a:pPr>
              <a:r>
                <a:rPr sz="2300" spc="-28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300" spc="-105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2300" spc="-120" dirty="0">
                  <a:solidFill>
                    <a:srgbClr val="FFFFFF"/>
                  </a:solidFill>
                  <a:latin typeface="Arial"/>
                  <a:cs typeface="Arial"/>
                </a:rPr>
                <a:t>ự</a:t>
              </a:r>
              <a:r>
                <a:rPr sz="2300" spc="-180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endParaRPr sz="2300">
                <a:latin typeface="Arial"/>
                <a:cs typeface="Arial"/>
              </a:endParaRPr>
            </a:p>
            <a:p>
              <a:pPr marL="12700">
                <a:lnSpc>
                  <a:spcPts val="2645"/>
                </a:lnSpc>
              </a:pPr>
              <a:r>
                <a:rPr sz="2300" spc="-130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2300" spc="-125" dirty="0">
                  <a:solidFill>
                    <a:srgbClr val="FFFFFF"/>
                  </a:solidFill>
                  <a:latin typeface="Arial"/>
                  <a:cs typeface="Arial"/>
                </a:rPr>
                <a:t>à</a:t>
              </a:r>
              <a:r>
                <a:rPr sz="2300" spc="-75" dirty="0">
                  <a:solidFill>
                    <a:srgbClr val="FFFFFF"/>
                  </a:solidFill>
                  <a:latin typeface="Arial"/>
                  <a:cs typeface="Arial"/>
                </a:rPr>
                <a:t>nh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824437" y="3402603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0" y="49148"/>
                  </a:moveTo>
                  <a:lnTo>
                    <a:pt x="26924" y="275335"/>
                  </a:lnTo>
                  <a:lnTo>
                    <a:pt x="253111" y="302259"/>
                  </a:lnTo>
                  <a:lnTo>
                    <a:pt x="202564" y="251586"/>
                  </a:lnTo>
                  <a:lnTo>
                    <a:pt x="302260" y="151891"/>
                  </a:lnTo>
                  <a:lnTo>
                    <a:pt x="250062" y="99694"/>
                  </a:lnTo>
                  <a:lnTo>
                    <a:pt x="50673" y="99694"/>
                  </a:lnTo>
                  <a:lnTo>
                    <a:pt x="0" y="49148"/>
                  </a:lnTo>
                  <a:close/>
                </a:path>
                <a:path w="302260" h="302259">
                  <a:moveTo>
                    <a:pt x="150367" y="0"/>
                  </a:moveTo>
                  <a:lnTo>
                    <a:pt x="50673" y="99694"/>
                  </a:lnTo>
                  <a:lnTo>
                    <a:pt x="250062" y="99694"/>
                  </a:lnTo>
                  <a:lnTo>
                    <a:pt x="150367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51999" y="3615963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4">
                  <a:moveTo>
                    <a:pt x="530351" y="0"/>
                  </a:moveTo>
                  <a:lnTo>
                    <a:pt x="482085" y="2167"/>
                  </a:lnTo>
                  <a:lnTo>
                    <a:pt x="435031" y="8546"/>
                  </a:lnTo>
                  <a:lnTo>
                    <a:pt x="389378" y="18947"/>
                  </a:lnTo>
                  <a:lnTo>
                    <a:pt x="345312" y="33185"/>
                  </a:lnTo>
                  <a:lnTo>
                    <a:pt x="303021" y="51071"/>
                  </a:lnTo>
                  <a:lnTo>
                    <a:pt x="262692" y="72418"/>
                  </a:lnTo>
                  <a:lnTo>
                    <a:pt x="224513" y="97039"/>
                  </a:lnTo>
                  <a:lnTo>
                    <a:pt x="188670" y="124746"/>
                  </a:lnTo>
                  <a:lnTo>
                    <a:pt x="155352" y="155352"/>
                  </a:lnTo>
                  <a:lnTo>
                    <a:pt x="124746" y="188670"/>
                  </a:lnTo>
                  <a:lnTo>
                    <a:pt x="97039" y="224513"/>
                  </a:lnTo>
                  <a:lnTo>
                    <a:pt x="72418" y="262692"/>
                  </a:lnTo>
                  <a:lnTo>
                    <a:pt x="51071" y="303021"/>
                  </a:lnTo>
                  <a:lnTo>
                    <a:pt x="33185" y="345312"/>
                  </a:lnTo>
                  <a:lnTo>
                    <a:pt x="18947" y="389378"/>
                  </a:lnTo>
                  <a:lnTo>
                    <a:pt x="8546" y="435031"/>
                  </a:lnTo>
                  <a:lnTo>
                    <a:pt x="2167" y="482085"/>
                  </a:lnTo>
                  <a:lnTo>
                    <a:pt x="0" y="530352"/>
                  </a:lnTo>
                  <a:lnTo>
                    <a:pt x="2167" y="578624"/>
                  </a:lnTo>
                  <a:lnTo>
                    <a:pt x="8546" y="625682"/>
                  </a:lnTo>
                  <a:lnTo>
                    <a:pt x="18947" y="671338"/>
                  </a:lnTo>
                  <a:lnTo>
                    <a:pt x="33185" y="715406"/>
                  </a:lnTo>
                  <a:lnTo>
                    <a:pt x="51071" y="757699"/>
                  </a:lnTo>
                  <a:lnTo>
                    <a:pt x="72418" y="798028"/>
                  </a:lnTo>
                  <a:lnTo>
                    <a:pt x="97039" y="836207"/>
                  </a:lnTo>
                  <a:lnTo>
                    <a:pt x="124746" y="872048"/>
                  </a:lnTo>
                  <a:lnTo>
                    <a:pt x="155352" y="905365"/>
                  </a:lnTo>
                  <a:lnTo>
                    <a:pt x="188670" y="935970"/>
                  </a:lnTo>
                  <a:lnTo>
                    <a:pt x="224513" y="963675"/>
                  </a:lnTo>
                  <a:lnTo>
                    <a:pt x="262692" y="988294"/>
                  </a:lnTo>
                  <a:lnTo>
                    <a:pt x="303021" y="1009639"/>
                  </a:lnTo>
                  <a:lnTo>
                    <a:pt x="345312" y="1027523"/>
                  </a:lnTo>
                  <a:lnTo>
                    <a:pt x="389378" y="1041758"/>
                  </a:lnTo>
                  <a:lnTo>
                    <a:pt x="435031" y="1052159"/>
                  </a:lnTo>
                  <a:lnTo>
                    <a:pt x="482085" y="1058536"/>
                  </a:lnTo>
                  <a:lnTo>
                    <a:pt x="530351" y="1060704"/>
                  </a:lnTo>
                  <a:lnTo>
                    <a:pt x="578618" y="1058536"/>
                  </a:lnTo>
                  <a:lnTo>
                    <a:pt x="625672" y="1052159"/>
                  </a:lnTo>
                  <a:lnTo>
                    <a:pt x="671325" y="1041758"/>
                  </a:lnTo>
                  <a:lnTo>
                    <a:pt x="715391" y="1027523"/>
                  </a:lnTo>
                  <a:lnTo>
                    <a:pt x="757682" y="1009639"/>
                  </a:lnTo>
                  <a:lnTo>
                    <a:pt x="798011" y="988294"/>
                  </a:lnTo>
                  <a:lnTo>
                    <a:pt x="836190" y="963675"/>
                  </a:lnTo>
                  <a:lnTo>
                    <a:pt x="872033" y="935970"/>
                  </a:lnTo>
                  <a:lnTo>
                    <a:pt x="905351" y="905365"/>
                  </a:lnTo>
                  <a:lnTo>
                    <a:pt x="935957" y="872048"/>
                  </a:lnTo>
                  <a:lnTo>
                    <a:pt x="963664" y="836207"/>
                  </a:lnTo>
                  <a:lnTo>
                    <a:pt x="988285" y="798028"/>
                  </a:lnTo>
                  <a:lnTo>
                    <a:pt x="1009632" y="757699"/>
                  </a:lnTo>
                  <a:lnTo>
                    <a:pt x="1027518" y="715406"/>
                  </a:lnTo>
                  <a:lnTo>
                    <a:pt x="1041756" y="671338"/>
                  </a:lnTo>
                  <a:lnTo>
                    <a:pt x="1052157" y="625682"/>
                  </a:lnTo>
                  <a:lnTo>
                    <a:pt x="1058536" y="578624"/>
                  </a:lnTo>
                  <a:lnTo>
                    <a:pt x="1060703" y="530352"/>
                  </a:lnTo>
                  <a:lnTo>
                    <a:pt x="1058536" y="482085"/>
                  </a:lnTo>
                  <a:lnTo>
                    <a:pt x="1052157" y="435031"/>
                  </a:lnTo>
                  <a:lnTo>
                    <a:pt x="1041756" y="389378"/>
                  </a:lnTo>
                  <a:lnTo>
                    <a:pt x="1027518" y="345312"/>
                  </a:lnTo>
                  <a:lnTo>
                    <a:pt x="1009632" y="303021"/>
                  </a:lnTo>
                  <a:lnTo>
                    <a:pt x="988285" y="262692"/>
                  </a:lnTo>
                  <a:lnTo>
                    <a:pt x="963664" y="224513"/>
                  </a:lnTo>
                  <a:lnTo>
                    <a:pt x="935957" y="188670"/>
                  </a:lnTo>
                  <a:lnTo>
                    <a:pt x="905351" y="155352"/>
                  </a:lnTo>
                  <a:lnTo>
                    <a:pt x="872033" y="124746"/>
                  </a:lnTo>
                  <a:lnTo>
                    <a:pt x="836190" y="97039"/>
                  </a:lnTo>
                  <a:lnTo>
                    <a:pt x="798011" y="72418"/>
                  </a:lnTo>
                  <a:lnTo>
                    <a:pt x="757682" y="51071"/>
                  </a:lnTo>
                  <a:lnTo>
                    <a:pt x="715391" y="33185"/>
                  </a:lnTo>
                  <a:lnTo>
                    <a:pt x="671325" y="18947"/>
                  </a:lnTo>
                  <a:lnTo>
                    <a:pt x="625672" y="8546"/>
                  </a:lnTo>
                  <a:lnTo>
                    <a:pt x="578618" y="2167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51999" y="3615963"/>
              <a:ext cx="1061085" cy="1061085"/>
            </a:xfrm>
            <a:custGeom>
              <a:avLst/>
              <a:gdLst/>
              <a:ahLst/>
              <a:cxnLst/>
              <a:rect l="l" t="t" r="r" b="b"/>
              <a:pathLst>
                <a:path w="1061085" h="1061084">
                  <a:moveTo>
                    <a:pt x="0" y="530352"/>
                  </a:moveTo>
                  <a:lnTo>
                    <a:pt x="2167" y="482085"/>
                  </a:lnTo>
                  <a:lnTo>
                    <a:pt x="8546" y="435031"/>
                  </a:lnTo>
                  <a:lnTo>
                    <a:pt x="18947" y="389378"/>
                  </a:lnTo>
                  <a:lnTo>
                    <a:pt x="33185" y="345312"/>
                  </a:lnTo>
                  <a:lnTo>
                    <a:pt x="51071" y="303021"/>
                  </a:lnTo>
                  <a:lnTo>
                    <a:pt x="72418" y="262692"/>
                  </a:lnTo>
                  <a:lnTo>
                    <a:pt x="97039" y="224513"/>
                  </a:lnTo>
                  <a:lnTo>
                    <a:pt x="124746" y="188670"/>
                  </a:lnTo>
                  <a:lnTo>
                    <a:pt x="155352" y="155352"/>
                  </a:lnTo>
                  <a:lnTo>
                    <a:pt x="188670" y="124746"/>
                  </a:lnTo>
                  <a:lnTo>
                    <a:pt x="224513" y="97039"/>
                  </a:lnTo>
                  <a:lnTo>
                    <a:pt x="262692" y="72418"/>
                  </a:lnTo>
                  <a:lnTo>
                    <a:pt x="303021" y="51071"/>
                  </a:lnTo>
                  <a:lnTo>
                    <a:pt x="345312" y="33185"/>
                  </a:lnTo>
                  <a:lnTo>
                    <a:pt x="389378" y="18947"/>
                  </a:lnTo>
                  <a:lnTo>
                    <a:pt x="435031" y="8546"/>
                  </a:lnTo>
                  <a:lnTo>
                    <a:pt x="482085" y="2167"/>
                  </a:lnTo>
                  <a:lnTo>
                    <a:pt x="530351" y="0"/>
                  </a:lnTo>
                  <a:lnTo>
                    <a:pt x="578618" y="2167"/>
                  </a:lnTo>
                  <a:lnTo>
                    <a:pt x="625672" y="8546"/>
                  </a:lnTo>
                  <a:lnTo>
                    <a:pt x="671325" y="18947"/>
                  </a:lnTo>
                  <a:lnTo>
                    <a:pt x="715391" y="33185"/>
                  </a:lnTo>
                  <a:lnTo>
                    <a:pt x="757682" y="51071"/>
                  </a:lnTo>
                  <a:lnTo>
                    <a:pt x="798011" y="72418"/>
                  </a:lnTo>
                  <a:lnTo>
                    <a:pt x="836190" y="97039"/>
                  </a:lnTo>
                  <a:lnTo>
                    <a:pt x="872033" y="124746"/>
                  </a:lnTo>
                  <a:lnTo>
                    <a:pt x="905351" y="155352"/>
                  </a:lnTo>
                  <a:lnTo>
                    <a:pt x="935957" y="188670"/>
                  </a:lnTo>
                  <a:lnTo>
                    <a:pt x="963664" y="224513"/>
                  </a:lnTo>
                  <a:lnTo>
                    <a:pt x="988285" y="262692"/>
                  </a:lnTo>
                  <a:lnTo>
                    <a:pt x="1009632" y="303021"/>
                  </a:lnTo>
                  <a:lnTo>
                    <a:pt x="1027518" y="345312"/>
                  </a:lnTo>
                  <a:lnTo>
                    <a:pt x="1041756" y="389378"/>
                  </a:lnTo>
                  <a:lnTo>
                    <a:pt x="1052157" y="435031"/>
                  </a:lnTo>
                  <a:lnTo>
                    <a:pt x="1058536" y="482085"/>
                  </a:lnTo>
                  <a:lnTo>
                    <a:pt x="1060703" y="530352"/>
                  </a:lnTo>
                  <a:lnTo>
                    <a:pt x="1058536" y="578624"/>
                  </a:lnTo>
                  <a:lnTo>
                    <a:pt x="1052157" y="625682"/>
                  </a:lnTo>
                  <a:lnTo>
                    <a:pt x="1041756" y="671338"/>
                  </a:lnTo>
                  <a:lnTo>
                    <a:pt x="1027518" y="715406"/>
                  </a:lnTo>
                  <a:lnTo>
                    <a:pt x="1009632" y="757699"/>
                  </a:lnTo>
                  <a:lnTo>
                    <a:pt x="988285" y="798028"/>
                  </a:lnTo>
                  <a:lnTo>
                    <a:pt x="963664" y="836207"/>
                  </a:lnTo>
                  <a:lnTo>
                    <a:pt x="935957" y="872048"/>
                  </a:lnTo>
                  <a:lnTo>
                    <a:pt x="905351" y="905365"/>
                  </a:lnTo>
                  <a:lnTo>
                    <a:pt x="872033" y="935970"/>
                  </a:lnTo>
                  <a:lnTo>
                    <a:pt x="836190" y="963675"/>
                  </a:lnTo>
                  <a:lnTo>
                    <a:pt x="798011" y="988294"/>
                  </a:lnTo>
                  <a:lnTo>
                    <a:pt x="757682" y="1009639"/>
                  </a:lnTo>
                  <a:lnTo>
                    <a:pt x="715391" y="1027523"/>
                  </a:lnTo>
                  <a:lnTo>
                    <a:pt x="671325" y="1041758"/>
                  </a:lnTo>
                  <a:lnTo>
                    <a:pt x="625672" y="1052159"/>
                  </a:lnTo>
                  <a:lnTo>
                    <a:pt x="578618" y="1058536"/>
                  </a:lnTo>
                  <a:lnTo>
                    <a:pt x="530351" y="1060704"/>
                  </a:lnTo>
                  <a:lnTo>
                    <a:pt x="482085" y="1058536"/>
                  </a:lnTo>
                  <a:lnTo>
                    <a:pt x="435031" y="1052159"/>
                  </a:lnTo>
                  <a:lnTo>
                    <a:pt x="389378" y="1041758"/>
                  </a:lnTo>
                  <a:lnTo>
                    <a:pt x="345312" y="1027523"/>
                  </a:lnTo>
                  <a:lnTo>
                    <a:pt x="303021" y="1009639"/>
                  </a:lnTo>
                  <a:lnTo>
                    <a:pt x="262692" y="988294"/>
                  </a:lnTo>
                  <a:lnTo>
                    <a:pt x="224513" y="963675"/>
                  </a:lnTo>
                  <a:lnTo>
                    <a:pt x="188670" y="935970"/>
                  </a:lnTo>
                  <a:lnTo>
                    <a:pt x="155352" y="905365"/>
                  </a:lnTo>
                  <a:lnTo>
                    <a:pt x="124746" y="872048"/>
                  </a:lnTo>
                  <a:lnTo>
                    <a:pt x="97039" y="836207"/>
                  </a:lnTo>
                  <a:lnTo>
                    <a:pt x="72418" y="798028"/>
                  </a:lnTo>
                  <a:lnTo>
                    <a:pt x="51071" y="757699"/>
                  </a:lnTo>
                  <a:lnTo>
                    <a:pt x="33185" y="715406"/>
                  </a:lnTo>
                  <a:lnTo>
                    <a:pt x="18947" y="671338"/>
                  </a:lnTo>
                  <a:lnTo>
                    <a:pt x="8546" y="625682"/>
                  </a:lnTo>
                  <a:lnTo>
                    <a:pt x="2167" y="578624"/>
                  </a:lnTo>
                  <a:lnTo>
                    <a:pt x="0" y="5303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4099267" y="3764171"/>
              <a:ext cx="568325" cy="698500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L="12700" marR="5080" indent="60960">
                <a:lnSpc>
                  <a:spcPts val="2530"/>
                </a:lnSpc>
                <a:spcBef>
                  <a:spcPts val="380"/>
                </a:spcBef>
              </a:pPr>
              <a:r>
                <a:rPr sz="2300" spc="-70" dirty="0">
                  <a:solidFill>
                    <a:srgbClr val="FFFFFF"/>
                  </a:solidFill>
                  <a:latin typeface="Arial"/>
                  <a:cs typeface="Arial"/>
                </a:rPr>
                <a:t>Mở  </a:t>
              </a:r>
              <a:r>
                <a:rPr sz="2300" spc="-5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300" spc="-114" dirty="0">
                  <a:solidFill>
                    <a:srgbClr val="FFFFFF"/>
                  </a:solidFill>
                  <a:latin typeface="Arial"/>
                  <a:cs typeface="Arial"/>
                </a:rPr>
                <a:t>ộng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3698328" y="3462928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250063" y="202564"/>
                  </a:moveTo>
                  <a:lnTo>
                    <a:pt x="50673" y="202564"/>
                  </a:lnTo>
                  <a:lnTo>
                    <a:pt x="150368" y="302259"/>
                  </a:lnTo>
                  <a:lnTo>
                    <a:pt x="250063" y="202564"/>
                  </a:lnTo>
                  <a:close/>
                </a:path>
                <a:path w="302260" h="302259">
                  <a:moveTo>
                    <a:pt x="253111" y="0"/>
                  </a:moveTo>
                  <a:lnTo>
                    <a:pt x="26924" y="26923"/>
                  </a:lnTo>
                  <a:lnTo>
                    <a:pt x="0" y="253110"/>
                  </a:lnTo>
                  <a:lnTo>
                    <a:pt x="50673" y="202564"/>
                  </a:lnTo>
                  <a:lnTo>
                    <a:pt x="250063" y="202564"/>
                  </a:lnTo>
                  <a:lnTo>
                    <a:pt x="302260" y="150367"/>
                  </a:lnTo>
                  <a:lnTo>
                    <a:pt x="202565" y="50672"/>
                  </a:lnTo>
                  <a:lnTo>
                    <a:pt x="253111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5762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530351" y="0"/>
                  </a:moveTo>
                  <a:lnTo>
                    <a:pt x="482085" y="2164"/>
                  </a:lnTo>
                  <a:lnTo>
                    <a:pt x="435031" y="8532"/>
                  </a:lnTo>
                  <a:lnTo>
                    <a:pt x="389378" y="18917"/>
                  </a:lnTo>
                  <a:lnTo>
                    <a:pt x="345312" y="33132"/>
                  </a:lnTo>
                  <a:lnTo>
                    <a:pt x="303021" y="50991"/>
                  </a:lnTo>
                  <a:lnTo>
                    <a:pt x="262692" y="72305"/>
                  </a:lnTo>
                  <a:lnTo>
                    <a:pt x="224513" y="96888"/>
                  </a:lnTo>
                  <a:lnTo>
                    <a:pt x="188670" y="124554"/>
                  </a:lnTo>
                  <a:lnTo>
                    <a:pt x="155352" y="155114"/>
                  </a:lnTo>
                  <a:lnTo>
                    <a:pt x="124746" y="188383"/>
                  </a:lnTo>
                  <a:lnTo>
                    <a:pt x="97039" y="224173"/>
                  </a:lnTo>
                  <a:lnTo>
                    <a:pt x="72418" y="262297"/>
                  </a:lnTo>
                  <a:lnTo>
                    <a:pt x="51071" y="302568"/>
                  </a:lnTo>
                  <a:lnTo>
                    <a:pt x="33185" y="344800"/>
                  </a:lnTo>
                  <a:lnTo>
                    <a:pt x="18947" y="388805"/>
                  </a:lnTo>
                  <a:lnTo>
                    <a:pt x="8546" y="434396"/>
                  </a:lnTo>
                  <a:lnTo>
                    <a:pt x="2167" y="481387"/>
                  </a:lnTo>
                  <a:lnTo>
                    <a:pt x="0" y="529589"/>
                  </a:lnTo>
                  <a:lnTo>
                    <a:pt x="2167" y="577792"/>
                  </a:lnTo>
                  <a:lnTo>
                    <a:pt x="8546" y="624783"/>
                  </a:lnTo>
                  <a:lnTo>
                    <a:pt x="18947" y="670374"/>
                  </a:lnTo>
                  <a:lnTo>
                    <a:pt x="33185" y="714379"/>
                  </a:lnTo>
                  <a:lnTo>
                    <a:pt x="51071" y="756611"/>
                  </a:lnTo>
                  <a:lnTo>
                    <a:pt x="72418" y="796882"/>
                  </a:lnTo>
                  <a:lnTo>
                    <a:pt x="97039" y="835006"/>
                  </a:lnTo>
                  <a:lnTo>
                    <a:pt x="124746" y="870796"/>
                  </a:lnTo>
                  <a:lnTo>
                    <a:pt x="155352" y="904065"/>
                  </a:lnTo>
                  <a:lnTo>
                    <a:pt x="188670" y="934625"/>
                  </a:lnTo>
                  <a:lnTo>
                    <a:pt x="224513" y="962291"/>
                  </a:lnTo>
                  <a:lnTo>
                    <a:pt x="262692" y="986874"/>
                  </a:lnTo>
                  <a:lnTo>
                    <a:pt x="303021" y="1008188"/>
                  </a:lnTo>
                  <a:lnTo>
                    <a:pt x="345312" y="1026047"/>
                  </a:lnTo>
                  <a:lnTo>
                    <a:pt x="389378" y="1040262"/>
                  </a:lnTo>
                  <a:lnTo>
                    <a:pt x="435031" y="1050647"/>
                  </a:lnTo>
                  <a:lnTo>
                    <a:pt x="482085" y="1057015"/>
                  </a:lnTo>
                  <a:lnTo>
                    <a:pt x="530351" y="1059179"/>
                  </a:lnTo>
                  <a:lnTo>
                    <a:pt x="578618" y="1057015"/>
                  </a:lnTo>
                  <a:lnTo>
                    <a:pt x="625672" y="1050647"/>
                  </a:lnTo>
                  <a:lnTo>
                    <a:pt x="671325" y="1040262"/>
                  </a:lnTo>
                  <a:lnTo>
                    <a:pt x="715391" y="1026047"/>
                  </a:lnTo>
                  <a:lnTo>
                    <a:pt x="757682" y="1008188"/>
                  </a:lnTo>
                  <a:lnTo>
                    <a:pt x="798011" y="986874"/>
                  </a:lnTo>
                  <a:lnTo>
                    <a:pt x="836190" y="962291"/>
                  </a:lnTo>
                  <a:lnTo>
                    <a:pt x="872033" y="934625"/>
                  </a:lnTo>
                  <a:lnTo>
                    <a:pt x="905351" y="904065"/>
                  </a:lnTo>
                  <a:lnTo>
                    <a:pt x="935957" y="870796"/>
                  </a:lnTo>
                  <a:lnTo>
                    <a:pt x="963664" y="835006"/>
                  </a:lnTo>
                  <a:lnTo>
                    <a:pt x="988285" y="796882"/>
                  </a:lnTo>
                  <a:lnTo>
                    <a:pt x="1009632" y="756611"/>
                  </a:lnTo>
                  <a:lnTo>
                    <a:pt x="1027518" y="714379"/>
                  </a:lnTo>
                  <a:lnTo>
                    <a:pt x="1041756" y="670374"/>
                  </a:lnTo>
                  <a:lnTo>
                    <a:pt x="1052157" y="624783"/>
                  </a:lnTo>
                  <a:lnTo>
                    <a:pt x="1058536" y="577792"/>
                  </a:lnTo>
                  <a:lnTo>
                    <a:pt x="1060704" y="529589"/>
                  </a:lnTo>
                  <a:lnTo>
                    <a:pt x="1058536" y="481387"/>
                  </a:lnTo>
                  <a:lnTo>
                    <a:pt x="1052157" y="434396"/>
                  </a:lnTo>
                  <a:lnTo>
                    <a:pt x="1041756" y="388805"/>
                  </a:lnTo>
                  <a:lnTo>
                    <a:pt x="1027518" y="344800"/>
                  </a:lnTo>
                  <a:lnTo>
                    <a:pt x="1009632" y="302568"/>
                  </a:lnTo>
                  <a:lnTo>
                    <a:pt x="988285" y="262297"/>
                  </a:lnTo>
                  <a:lnTo>
                    <a:pt x="963664" y="224173"/>
                  </a:lnTo>
                  <a:lnTo>
                    <a:pt x="935957" y="188383"/>
                  </a:lnTo>
                  <a:lnTo>
                    <a:pt x="905351" y="155114"/>
                  </a:lnTo>
                  <a:lnTo>
                    <a:pt x="872033" y="124554"/>
                  </a:lnTo>
                  <a:lnTo>
                    <a:pt x="836190" y="96888"/>
                  </a:lnTo>
                  <a:lnTo>
                    <a:pt x="798011" y="72305"/>
                  </a:lnTo>
                  <a:lnTo>
                    <a:pt x="757682" y="50991"/>
                  </a:lnTo>
                  <a:lnTo>
                    <a:pt x="715391" y="33132"/>
                  </a:lnTo>
                  <a:lnTo>
                    <a:pt x="671325" y="18917"/>
                  </a:lnTo>
                  <a:lnTo>
                    <a:pt x="625672" y="8532"/>
                  </a:lnTo>
                  <a:lnTo>
                    <a:pt x="578618" y="2164"/>
                  </a:lnTo>
                  <a:lnTo>
                    <a:pt x="5303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25762" y="2491250"/>
              <a:ext cx="1061085" cy="1059180"/>
            </a:xfrm>
            <a:custGeom>
              <a:avLst/>
              <a:gdLst/>
              <a:ahLst/>
              <a:cxnLst/>
              <a:rect l="l" t="t" r="r" b="b"/>
              <a:pathLst>
                <a:path w="1061085" h="1059179">
                  <a:moveTo>
                    <a:pt x="0" y="529589"/>
                  </a:moveTo>
                  <a:lnTo>
                    <a:pt x="2167" y="481387"/>
                  </a:lnTo>
                  <a:lnTo>
                    <a:pt x="8546" y="434396"/>
                  </a:lnTo>
                  <a:lnTo>
                    <a:pt x="18947" y="388805"/>
                  </a:lnTo>
                  <a:lnTo>
                    <a:pt x="33185" y="344800"/>
                  </a:lnTo>
                  <a:lnTo>
                    <a:pt x="51071" y="302568"/>
                  </a:lnTo>
                  <a:lnTo>
                    <a:pt x="72418" y="262297"/>
                  </a:lnTo>
                  <a:lnTo>
                    <a:pt x="97039" y="224173"/>
                  </a:lnTo>
                  <a:lnTo>
                    <a:pt x="124746" y="188383"/>
                  </a:lnTo>
                  <a:lnTo>
                    <a:pt x="155352" y="155114"/>
                  </a:lnTo>
                  <a:lnTo>
                    <a:pt x="188670" y="124554"/>
                  </a:lnTo>
                  <a:lnTo>
                    <a:pt x="224513" y="96888"/>
                  </a:lnTo>
                  <a:lnTo>
                    <a:pt x="262692" y="72305"/>
                  </a:lnTo>
                  <a:lnTo>
                    <a:pt x="303021" y="50991"/>
                  </a:lnTo>
                  <a:lnTo>
                    <a:pt x="345312" y="33132"/>
                  </a:lnTo>
                  <a:lnTo>
                    <a:pt x="389378" y="18917"/>
                  </a:lnTo>
                  <a:lnTo>
                    <a:pt x="435031" y="8532"/>
                  </a:lnTo>
                  <a:lnTo>
                    <a:pt x="482085" y="2164"/>
                  </a:lnTo>
                  <a:lnTo>
                    <a:pt x="530351" y="0"/>
                  </a:lnTo>
                  <a:lnTo>
                    <a:pt x="578618" y="2164"/>
                  </a:lnTo>
                  <a:lnTo>
                    <a:pt x="625672" y="8532"/>
                  </a:lnTo>
                  <a:lnTo>
                    <a:pt x="671325" y="18917"/>
                  </a:lnTo>
                  <a:lnTo>
                    <a:pt x="715391" y="33132"/>
                  </a:lnTo>
                  <a:lnTo>
                    <a:pt x="757682" y="50991"/>
                  </a:lnTo>
                  <a:lnTo>
                    <a:pt x="798011" y="72305"/>
                  </a:lnTo>
                  <a:lnTo>
                    <a:pt x="836190" y="96888"/>
                  </a:lnTo>
                  <a:lnTo>
                    <a:pt x="872033" y="124554"/>
                  </a:lnTo>
                  <a:lnTo>
                    <a:pt x="905351" y="155114"/>
                  </a:lnTo>
                  <a:lnTo>
                    <a:pt x="935957" y="188383"/>
                  </a:lnTo>
                  <a:lnTo>
                    <a:pt x="963664" y="224173"/>
                  </a:lnTo>
                  <a:lnTo>
                    <a:pt x="988285" y="262297"/>
                  </a:lnTo>
                  <a:lnTo>
                    <a:pt x="1009632" y="302568"/>
                  </a:lnTo>
                  <a:lnTo>
                    <a:pt x="1027518" y="344800"/>
                  </a:lnTo>
                  <a:lnTo>
                    <a:pt x="1041756" y="388805"/>
                  </a:lnTo>
                  <a:lnTo>
                    <a:pt x="1052157" y="434396"/>
                  </a:lnTo>
                  <a:lnTo>
                    <a:pt x="1058536" y="481387"/>
                  </a:lnTo>
                  <a:lnTo>
                    <a:pt x="1060704" y="529589"/>
                  </a:lnTo>
                  <a:lnTo>
                    <a:pt x="1058536" y="577792"/>
                  </a:lnTo>
                  <a:lnTo>
                    <a:pt x="1052157" y="624783"/>
                  </a:lnTo>
                  <a:lnTo>
                    <a:pt x="1041756" y="670374"/>
                  </a:lnTo>
                  <a:lnTo>
                    <a:pt x="1027518" y="714379"/>
                  </a:lnTo>
                  <a:lnTo>
                    <a:pt x="1009632" y="756611"/>
                  </a:lnTo>
                  <a:lnTo>
                    <a:pt x="988285" y="796882"/>
                  </a:lnTo>
                  <a:lnTo>
                    <a:pt x="963664" y="835006"/>
                  </a:lnTo>
                  <a:lnTo>
                    <a:pt x="935957" y="870796"/>
                  </a:lnTo>
                  <a:lnTo>
                    <a:pt x="905351" y="904065"/>
                  </a:lnTo>
                  <a:lnTo>
                    <a:pt x="872033" y="934625"/>
                  </a:lnTo>
                  <a:lnTo>
                    <a:pt x="836190" y="962291"/>
                  </a:lnTo>
                  <a:lnTo>
                    <a:pt x="798011" y="986874"/>
                  </a:lnTo>
                  <a:lnTo>
                    <a:pt x="757682" y="1008188"/>
                  </a:lnTo>
                  <a:lnTo>
                    <a:pt x="715391" y="1026047"/>
                  </a:lnTo>
                  <a:lnTo>
                    <a:pt x="671325" y="1040262"/>
                  </a:lnTo>
                  <a:lnTo>
                    <a:pt x="625672" y="1050647"/>
                  </a:lnTo>
                  <a:lnTo>
                    <a:pt x="578618" y="1057015"/>
                  </a:lnTo>
                  <a:lnTo>
                    <a:pt x="530351" y="1059179"/>
                  </a:lnTo>
                  <a:lnTo>
                    <a:pt x="482085" y="1057015"/>
                  </a:lnTo>
                  <a:lnTo>
                    <a:pt x="435031" y="1050647"/>
                  </a:lnTo>
                  <a:lnTo>
                    <a:pt x="389378" y="1040262"/>
                  </a:lnTo>
                  <a:lnTo>
                    <a:pt x="345312" y="1026047"/>
                  </a:lnTo>
                  <a:lnTo>
                    <a:pt x="303021" y="1008188"/>
                  </a:lnTo>
                  <a:lnTo>
                    <a:pt x="262692" y="986874"/>
                  </a:lnTo>
                  <a:lnTo>
                    <a:pt x="224513" y="962291"/>
                  </a:lnTo>
                  <a:lnTo>
                    <a:pt x="188670" y="934625"/>
                  </a:lnTo>
                  <a:lnTo>
                    <a:pt x="155352" y="904065"/>
                  </a:lnTo>
                  <a:lnTo>
                    <a:pt x="124746" y="870796"/>
                  </a:lnTo>
                  <a:lnTo>
                    <a:pt x="97039" y="835006"/>
                  </a:lnTo>
                  <a:lnTo>
                    <a:pt x="72418" y="796882"/>
                  </a:lnTo>
                  <a:lnTo>
                    <a:pt x="51071" y="756611"/>
                  </a:lnTo>
                  <a:lnTo>
                    <a:pt x="33185" y="714379"/>
                  </a:lnTo>
                  <a:lnTo>
                    <a:pt x="18947" y="670374"/>
                  </a:lnTo>
                  <a:lnTo>
                    <a:pt x="8546" y="624783"/>
                  </a:lnTo>
                  <a:lnTo>
                    <a:pt x="2167" y="577792"/>
                  </a:lnTo>
                  <a:lnTo>
                    <a:pt x="0" y="529589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2928836" y="2637936"/>
              <a:ext cx="656590" cy="69850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ts val="2645"/>
                </a:lnSpc>
                <a:spcBef>
                  <a:spcPts val="100"/>
                </a:spcBef>
              </a:pPr>
              <a:r>
                <a:rPr sz="2300" spc="-135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endParaRPr sz="2300">
                <a:latin typeface="Arial"/>
                <a:cs typeface="Arial"/>
              </a:endParaRPr>
            </a:p>
            <a:p>
              <a:pPr algn="ctr">
                <a:lnSpc>
                  <a:spcPts val="2645"/>
                </a:lnSpc>
              </a:pPr>
              <a:r>
                <a:rPr sz="2300" spc="-125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300">
                <a:latin typeface="Arial"/>
                <a:cs typeface="Arial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638003" y="2336819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60" h="302259">
                  <a:moveTo>
                    <a:pt x="49149" y="0"/>
                  </a:moveTo>
                  <a:lnTo>
                    <a:pt x="99695" y="50673"/>
                  </a:lnTo>
                  <a:lnTo>
                    <a:pt x="0" y="150367"/>
                  </a:lnTo>
                  <a:lnTo>
                    <a:pt x="151892" y="302259"/>
                  </a:lnTo>
                  <a:lnTo>
                    <a:pt x="251587" y="202564"/>
                  </a:lnTo>
                  <a:lnTo>
                    <a:pt x="296243" y="202564"/>
                  </a:lnTo>
                  <a:lnTo>
                    <a:pt x="275336" y="26924"/>
                  </a:lnTo>
                  <a:lnTo>
                    <a:pt x="49149" y="0"/>
                  </a:lnTo>
                  <a:close/>
                </a:path>
                <a:path w="302260" h="302259">
                  <a:moveTo>
                    <a:pt x="296243" y="202564"/>
                  </a:moveTo>
                  <a:lnTo>
                    <a:pt x="251587" y="202564"/>
                  </a:lnTo>
                  <a:lnTo>
                    <a:pt x="302260" y="253110"/>
                  </a:lnTo>
                  <a:lnTo>
                    <a:pt x="296243" y="202564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551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76781" y="270700"/>
            <a:ext cx="7781419" cy="5477233"/>
            <a:chOff x="1687067" y="1297051"/>
            <a:chExt cx="3941065" cy="2774061"/>
          </a:xfrm>
        </p:grpSpPr>
        <p:sp>
          <p:nvSpPr>
            <p:cNvPr id="4" name="object 2"/>
            <p:cNvSpPr txBox="1"/>
            <p:nvPr/>
          </p:nvSpPr>
          <p:spPr>
            <a:xfrm>
              <a:off x="2775966" y="1297051"/>
              <a:ext cx="1764030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235" dirty="0">
                  <a:latin typeface="Arial"/>
                  <a:cs typeface="Arial"/>
                </a:rPr>
                <a:t>Cấu </a:t>
              </a:r>
              <a:r>
                <a:rPr sz="2200" spc="-35" dirty="0">
                  <a:latin typeface="Arial"/>
                  <a:cs typeface="Arial"/>
                </a:rPr>
                <a:t>trúc </a:t>
              </a:r>
              <a:r>
                <a:rPr sz="2200" spc="-120" dirty="0">
                  <a:latin typeface="Arial"/>
                  <a:cs typeface="Arial"/>
                </a:rPr>
                <a:t>chủ</a:t>
              </a:r>
              <a:r>
                <a:rPr sz="2200" spc="-310" dirty="0">
                  <a:latin typeface="Arial"/>
                  <a:cs typeface="Arial"/>
                </a:rPr>
                <a:t> </a:t>
              </a:r>
              <a:r>
                <a:rPr sz="2200" spc="-95" dirty="0">
                  <a:latin typeface="Arial"/>
                  <a:cs typeface="Arial"/>
                </a:rPr>
                <a:t>đề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3"/>
            <p:cNvSpPr/>
            <p:nvPr/>
          </p:nvSpPr>
          <p:spPr>
            <a:xfrm>
              <a:off x="1687067" y="1894332"/>
              <a:ext cx="1287780" cy="2176780"/>
            </a:xfrm>
            <a:custGeom>
              <a:avLst/>
              <a:gdLst/>
              <a:ahLst/>
              <a:cxnLst/>
              <a:rect l="l" t="t" r="r" b="b"/>
              <a:pathLst>
                <a:path w="1287780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8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8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2015489" y="2857626"/>
              <a:ext cx="631825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>
                <a:lnSpc>
                  <a:spcPts val="2260"/>
                </a:lnSpc>
                <a:spcBef>
                  <a:spcPts val="340"/>
                </a:spcBef>
              </a:pPr>
              <a:r>
                <a:rPr sz="2050" spc="-120" dirty="0">
                  <a:latin typeface="Arial"/>
                  <a:cs typeface="Arial"/>
                </a:rPr>
                <a:t>Khám  </a:t>
              </a:r>
              <a:r>
                <a:rPr sz="2050" spc="-95" dirty="0">
                  <a:latin typeface="Arial"/>
                  <a:cs typeface="Arial"/>
                </a:rPr>
                <a:t>phá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1969007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1969007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3012948" y="1894332"/>
              <a:ext cx="1289685" cy="2176780"/>
            </a:xfrm>
            <a:custGeom>
              <a:avLst/>
              <a:gdLst/>
              <a:ahLst/>
              <a:cxnLst/>
              <a:rect l="l" t="t" r="r" b="b"/>
              <a:pathLst>
                <a:path w="1289685" h="2176779">
                  <a:moveTo>
                    <a:pt x="1160399" y="0"/>
                  </a:moveTo>
                  <a:lnTo>
                    <a:pt x="128904" y="0"/>
                  </a:lnTo>
                  <a:lnTo>
                    <a:pt x="78759" y="10140"/>
                  </a:lnTo>
                  <a:lnTo>
                    <a:pt x="37782" y="37782"/>
                  </a:lnTo>
                  <a:lnTo>
                    <a:pt x="10140" y="78759"/>
                  </a:lnTo>
                  <a:lnTo>
                    <a:pt x="0" y="128904"/>
                  </a:lnTo>
                  <a:lnTo>
                    <a:pt x="0" y="2047367"/>
                  </a:lnTo>
                  <a:lnTo>
                    <a:pt x="10140" y="2097512"/>
                  </a:lnTo>
                  <a:lnTo>
                    <a:pt x="37782" y="2138489"/>
                  </a:lnTo>
                  <a:lnTo>
                    <a:pt x="78759" y="2166131"/>
                  </a:lnTo>
                  <a:lnTo>
                    <a:pt x="128904" y="2176272"/>
                  </a:lnTo>
                  <a:lnTo>
                    <a:pt x="1160399" y="2176272"/>
                  </a:lnTo>
                  <a:lnTo>
                    <a:pt x="1210544" y="2166131"/>
                  </a:lnTo>
                  <a:lnTo>
                    <a:pt x="1251521" y="2138489"/>
                  </a:lnTo>
                  <a:lnTo>
                    <a:pt x="1279163" y="2097512"/>
                  </a:lnTo>
                  <a:lnTo>
                    <a:pt x="1289303" y="2047367"/>
                  </a:lnTo>
                  <a:lnTo>
                    <a:pt x="1289303" y="128904"/>
                  </a:lnTo>
                  <a:lnTo>
                    <a:pt x="1279163" y="78759"/>
                  </a:lnTo>
                  <a:lnTo>
                    <a:pt x="1251521" y="37782"/>
                  </a:lnTo>
                  <a:lnTo>
                    <a:pt x="1210544" y="10140"/>
                  </a:lnTo>
                  <a:lnTo>
                    <a:pt x="1160399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/>
            <p:nvPr/>
          </p:nvSpPr>
          <p:spPr>
            <a:xfrm>
              <a:off x="3294888" y="2025395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D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/>
            <p:cNvSpPr/>
            <p:nvPr/>
          </p:nvSpPr>
          <p:spPr>
            <a:xfrm>
              <a:off x="3294888" y="2025395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4340352" y="1894332"/>
              <a:ext cx="1287780" cy="2176780"/>
            </a:xfrm>
            <a:custGeom>
              <a:avLst/>
              <a:gdLst/>
              <a:ahLst/>
              <a:cxnLst/>
              <a:rect l="l" t="t" r="r" b="b"/>
              <a:pathLst>
                <a:path w="1287779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9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9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 txBox="1"/>
            <p:nvPr/>
          </p:nvSpPr>
          <p:spPr>
            <a:xfrm>
              <a:off x="4730622" y="2857626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4622291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3"/>
            <p:cNvSpPr/>
            <p:nvPr/>
          </p:nvSpPr>
          <p:spPr>
            <a:xfrm>
              <a:off x="4622291" y="2025395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4"/>
            <p:cNvSpPr/>
            <p:nvPr/>
          </p:nvSpPr>
          <p:spPr>
            <a:xfrm>
              <a:off x="1752600" y="3435096"/>
              <a:ext cx="3810000" cy="603885"/>
            </a:xfrm>
            <a:custGeom>
              <a:avLst/>
              <a:gdLst/>
              <a:ahLst/>
              <a:cxnLst/>
              <a:rect l="l" t="t" r="r" b="b"/>
              <a:pathLst>
                <a:path w="3810000" h="603885">
                  <a:moveTo>
                    <a:pt x="301751" y="0"/>
                  </a:moveTo>
                  <a:lnTo>
                    <a:pt x="0" y="301751"/>
                  </a:lnTo>
                  <a:lnTo>
                    <a:pt x="301751" y="603503"/>
                  </a:lnTo>
                  <a:lnTo>
                    <a:pt x="301751" y="452627"/>
                  </a:lnTo>
                  <a:lnTo>
                    <a:pt x="3659124" y="452627"/>
                  </a:lnTo>
                  <a:lnTo>
                    <a:pt x="3810000" y="301751"/>
                  </a:lnTo>
                  <a:lnTo>
                    <a:pt x="3659124" y="150875"/>
                  </a:lnTo>
                  <a:lnTo>
                    <a:pt x="301751" y="150875"/>
                  </a:lnTo>
                  <a:lnTo>
                    <a:pt x="301751" y="0"/>
                  </a:lnTo>
                  <a:close/>
                </a:path>
                <a:path w="3810000" h="603885">
                  <a:moveTo>
                    <a:pt x="3659124" y="452627"/>
                  </a:moveTo>
                  <a:lnTo>
                    <a:pt x="3508248" y="452627"/>
                  </a:lnTo>
                  <a:lnTo>
                    <a:pt x="3508248" y="603503"/>
                  </a:lnTo>
                  <a:lnTo>
                    <a:pt x="3659124" y="452627"/>
                  </a:lnTo>
                  <a:close/>
                </a:path>
                <a:path w="3810000" h="603885">
                  <a:moveTo>
                    <a:pt x="3508248" y="0"/>
                  </a:moveTo>
                  <a:lnTo>
                    <a:pt x="3508248" y="150875"/>
                  </a:lnTo>
                  <a:lnTo>
                    <a:pt x="3659124" y="150875"/>
                  </a:lnTo>
                  <a:lnTo>
                    <a:pt x="3508248" y="0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/>
            <p:cNvSpPr/>
            <p:nvPr/>
          </p:nvSpPr>
          <p:spPr>
            <a:xfrm>
              <a:off x="1752600" y="3435096"/>
              <a:ext cx="3810000" cy="603885"/>
            </a:xfrm>
            <a:custGeom>
              <a:avLst/>
              <a:gdLst/>
              <a:ahLst/>
              <a:cxnLst/>
              <a:rect l="l" t="t" r="r" b="b"/>
              <a:pathLst>
                <a:path w="3810000" h="603885">
                  <a:moveTo>
                    <a:pt x="0" y="301751"/>
                  </a:moveTo>
                  <a:lnTo>
                    <a:pt x="301751" y="0"/>
                  </a:lnTo>
                  <a:lnTo>
                    <a:pt x="301751" y="150875"/>
                  </a:lnTo>
                  <a:lnTo>
                    <a:pt x="3508248" y="150875"/>
                  </a:lnTo>
                  <a:lnTo>
                    <a:pt x="3508248" y="0"/>
                  </a:lnTo>
                  <a:lnTo>
                    <a:pt x="3810000" y="301751"/>
                  </a:lnTo>
                  <a:lnTo>
                    <a:pt x="3508248" y="603503"/>
                  </a:lnTo>
                  <a:lnTo>
                    <a:pt x="3508248" y="452627"/>
                  </a:lnTo>
                  <a:lnTo>
                    <a:pt x="301751" y="452627"/>
                  </a:lnTo>
                  <a:lnTo>
                    <a:pt x="301751" y="603503"/>
                  </a:lnTo>
                  <a:lnTo>
                    <a:pt x="0" y="301751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3202304" y="2857626"/>
              <a:ext cx="951865" cy="91449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30480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60" dirty="0">
                  <a:latin typeface="Arial"/>
                  <a:cs typeface="Arial"/>
                </a:rPr>
                <a:t>Thực</a:t>
              </a:r>
              <a:endParaRPr sz="2050" dirty="0">
                <a:latin typeface="Arial"/>
                <a:cs typeface="Arial"/>
              </a:endParaRPr>
            </a:p>
            <a:p>
              <a:pPr marR="31750" algn="ctr">
                <a:lnSpc>
                  <a:spcPts val="2360"/>
                </a:lnSpc>
              </a:pPr>
              <a:r>
                <a:rPr sz="2050" spc="-90" dirty="0">
                  <a:latin typeface="Arial"/>
                  <a:cs typeface="Arial"/>
                </a:rPr>
                <a:t>hành</a:t>
              </a:r>
              <a:endParaRPr sz="2050" dirty="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endParaRPr lang="en-US" sz="2050" spc="-120" dirty="0" smtClean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endParaRPr lang="en-US" sz="2050" spc="-12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625"/>
                </a:spcBef>
              </a:pPr>
              <a:r>
                <a:rPr sz="2050" spc="-120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9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7"/>
          <p:cNvSpPr txBox="1"/>
          <p:nvPr/>
        </p:nvSpPr>
        <p:spPr>
          <a:xfrm>
            <a:off x="381000" y="1524000"/>
            <a:ext cx="5867400" cy="3165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55" dirty="0">
                <a:latin typeface="Arial"/>
                <a:cs typeface="Arial"/>
              </a:rPr>
              <a:t>Trải </a:t>
            </a:r>
            <a:r>
              <a:rPr sz="3200" spc="-105" dirty="0">
                <a:latin typeface="Arial"/>
                <a:cs typeface="Arial"/>
              </a:rPr>
              <a:t>nghiệm </a:t>
            </a:r>
            <a:r>
              <a:rPr sz="3200" spc="-120" dirty="0">
                <a:latin typeface="Arial"/>
                <a:cs typeface="Arial"/>
              </a:rPr>
              <a:t>qua </a:t>
            </a:r>
            <a:r>
              <a:rPr sz="3200" spc="-65" dirty="0">
                <a:latin typeface="Arial"/>
                <a:cs typeface="Arial"/>
              </a:rPr>
              <a:t>hoạt </a:t>
            </a:r>
            <a:r>
              <a:rPr sz="3200" spc="-105" dirty="0">
                <a:latin typeface="Arial"/>
                <a:cs typeface="Arial"/>
              </a:rPr>
              <a:t>động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nhóm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945"/>
              </a:spcBef>
              <a:buChar char="•"/>
              <a:tabLst>
                <a:tab pos="127000" algn="l"/>
              </a:tabLst>
            </a:pPr>
            <a:r>
              <a:rPr sz="3200" spc="-114" dirty="0">
                <a:latin typeface="Arial"/>
                <a:cs typeface="Arial"/>
              </a:rPr>
              <a:t>Trải </a:t>
            </a:r>
            <a:r>
              <a:rPr sz="3200" spc="-70" dirty="0">
                <a:latin typeface="Arial"/>
                <a:cs typeface="Arial"/>
              </a:rPr>
              <a:t>nghiệm </a:t>
            </a:r>
            <a:r>
              <a:rPr sz="3200" spc="-55" dirty="0">
                <a:latin typeface="Arial"/>
                <a:cs typeface="Arial"/>
              </a:rPr>
              <a:t>thực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tế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spc="-160" dirty="0">
                <a:latin typeface="Arial"/>
                <a:cs typeface="Arial"/>
              </a:rPr>
              <a:t>Sống </a:t>
            </a:r>
            <a:r>
              <a:rPr sz="3200" spc="-140" dirty="0">
                <a:latin typeface="Arial"/>
                <a:cs typeface="Arial"/>
              </a:rPr>
              <a:t>các </a:t>
            </a:r>
            <a:r>
              <a:rPr sz="3200" spc="-90" dirty="0">
                <a:latin typeface="Arial"/>
                <a:cs typeface="Arial"/>
              </a:rPr>
              <a:t>giá </a:t>
            </a:r>
            <a:r>
              <a:rPr sz="3200" dirty="0">
                <a:latin typeface="Arial"/>
                <a:cs typeface="Arial"/>
              </a:rPr>
              <a:t>trị/phẩm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chất</a:t>
            </a:r>
            <a:endParaRPr sz="3200" dirty="0">
              <a:latin typeface="Arial"/>
              <a:cs typeface="Arial"/>
            </a:endParaRPr>
          </a:p>
          <a:p>
            <a:pPr marL="127000" marR="1481455" indent="-114300">
              <a:lnSpc>
                <a:spcPct val="90000"/>
              </a:lnSpc>
              <a:spcBef>
                <a:spcPts val="500"/>
              </a:spcBef>
              <a:buChar char="•"/>
              <a:tabLst>
                <a:tab pos="127000" algn="l"/>
              </a:tabLst>
            </a:pPr>
            <a:r>
              <a:rPr sz="3200" spc="-135" dirty="0">
                <a:latin typeface="Arial"/>
                <a:cs typeface="Arial"/>
              </a:rPr>
              <a:t>Thực </a:t>
            </a:r>
            <a:r>
              <a:rPr sz="3200" spc="-75" dirty="0">
                <a:latin typeface="Arial"/>
                <a:cs typeface="Arial"/>
              </a:rPr>
              <a:t>hành </a:t>
            </a:r>
            <a:r>
              <a:rPr sz="3200" spc="-100" dirty="0">
                <a:latin typeface="Arial"/>
                <a:cs typeface="Arial"/>
              </a:rPr>
              <a:t>năng </a:t>
            </a:r>
            <a:r>
              <a:rPr sz="3200" spc="-80" dirty="0">
                <a:latin typeface="Arial"/>
                <a:cs typeface="Arial"/>
              </a:rPr>
              <a:t>lực  </a:t>
            </a:r>
            <a:r>
              <a:rPr sz="3200" b="1" spc="-100" dirty="0">
                <a:latin typeface="Arial"/>
                <a:cs typeface="Arial"/>
              </a:rPr>
              <a:t>làm </a:t>
            </a:r>
            <a:r>
              <a:rPr sz="3200" b="1" spc="-135" dirty="0">
                <a:latin typeface="Arial"/>
                <a:cs typeface="Arial"/>
              </a:rPr>
              <a:t>việc </a:t>
            </a:r>
            <a:r>
              <a:rPr sz="3200" b="1" spc="-95" dirty="0">
                <a:latin typeface="Arial"/>
                <a:cs typeface="Arial"/>
              </a:rPr>
              <a:t>nhóm</a:t>
            </a:r>
            <a:r>
              <a:rPr sz="3200" spc="-95" dirty="0">
                <a:latin typeface="Arial"/>
                <a:cs typeface="Arial"/>
              </a:rPr>
              <a:t>/</a:t>
            </a:r>
            <a:r>
              <a:rPr sz="3200" b="1" spc="-95" dirty="0">
                <a:latin typeface="Arial"/>
                <a:cs typeface="Arial"/>
              </a:rPr>
              <a:t>hợp </a:t>
            </a:r>
            <a:r>
              <a:rPr sz="3200" b="1" spc="-114" dirty="0">
                <a:latin typeface="Arial"/>
                <a:cs typeface="Arial"/>
              </a:rPr>
              <a:t>tác  </a:t>
            </a:r>
            <a:r>
              <a:rPr sz="3200" b="1" spc="-140" dirty="0">
                <a:latin typeface="Arial"/>
                <a:cs typeface="Arial"/>
              </a:rPr>
              <a:t>và giao</a:t>
            </a:r>
            <a:r>
              <a:rPr sz="3200" b="1" spc="-65" dirty="0">
                <a:latin typeface="Arial"/>
                <a:cs typeface="Arial"/>
              </a:rPr>
              <a:t> tiếp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18"/>
          <p:cNvSpPr/>
          <p:nvPr/>
        </p:nvSpPr>
        <p:spPr>
          <a:xfrm>
            <a:off x="5265055" y="1524000"/>
            <a:ext cx="3563257" cy="3246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7901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530423" y="304800"/>
            <a:ext cx="640562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5" dirty="0"/>
              <a:t>Đánh </a:t>
            </a:r>
            <a:r>
              <a:rPr spc="-130" dirty="0"/>
              <a:t>giá </a:t>
            </a:r>
            <a:r>
              <a:rPr spc="-60" dirty="0"/>
              <a:t>(tự </a:t>
            </a:r>
            <a:r>
              <a:rPr spc="-100" dirty="0"/>
              <a:t>đánh</a:t>
            </a:r>
            <a:r>
              <a:rPr spc="-114" dirty="0"/>
              <a:t> </a:t>
            </a:r>
            <a:r>
              <a:rPr spc="-120" dirty="0"/>
              <a:t>giá)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119973"/>
              </p:ext>
            </p:extLst>
          </p:nvPr>
        </p:nvGraphicFramePr>
        <p:xfrm>
          <a:off x="457200" y="1321956"/>
          <a:ext cx="8305801" cy="52312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2861"/>
                <a:gridCol w="1198449"/>
                <a:gridCol w="824007"/>
                <a:gridCol w="820484"/>
              </a:tblGrid>
              <a:tr h="107171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đầy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đủ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hình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ảnh,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</a:t>
                      </a:r>
                      <a:r>
                        <a:rPr sz="20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Suy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nghĩ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cách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mới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lạ,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độc</a:t>
                      </a:r>
                      <a:r>
                        <a:rPr sz="2000" b="1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đáo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Vẽ/Cắt/Dán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cẩn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thận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vẫn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Hỏi, 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sự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hỗ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quá</a:t>
                      </a:r>
                      <a:r>
                        <a:rPr sz="200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Tôn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trọng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Dọn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dẹp,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sắp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xếp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ngăn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nắp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sau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517570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3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Khác……………………………………….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6" name="object 4"/>
          <p:cNvSpPr txBox="1"/>
          <p:nvPr/>
        </p:nvSpPr>
        <p:spPr>
          <a:xfrm>
            <a:off x="457200" y="914400"/>
            <a:ext cx="8534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indent="-67310">
              <a:lnSpc>
                <a:spcPct val="100000"/>
              </a:lnSpc>
              <a:spcBef>
                <a:spcPts val="100"/>
              </a:spcBef>
              <a:buSzPct val="93333"/>
              <a:buChar char="•"/>
              <a:tabLst>
                <a:tab pos="80645" algn="l"/>
              </a:tabLst>
            </a:pPr>
            <a:r>
              <a:rPr sz="2400" spc="-5" dirty="0">
                <a:latin typeface="Times New Roman"/>
                <a:cs typeface="Times New Roman"/>
              </a:rPr>
              <a:t>Em </a:t>
            </a:r>
            <a:r>
              <a:rPr sz="2400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40" dirty="0">
                <a:latin typeface="Times New Roman"/>
                <a:cs typeface="Times New Roman"/>
              </a:rPr>
              <a:t>qu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15" dirty="0">
                <a:latin typeface="Times New Roman"/>
                <a:cs typeface="Times New Roman"/>
              </a:rPr>
              <a:t>tr</a:t>
            </a:r>
            <a:r>
              <a:rPr sz="2400" spc="-15" dirty="0">
                <a:latin typeface="Arial"/>
                <a:cs typeface="Arial"/>
              </a:rPr>
              <a:t>ì</a:t>
            </a:r>
            <a:r>
              <a:rPr sz="2400" spc="-15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l</a:t>
            </a:r>
            <a:r>
              <a:rPr sz="2400" spc="-40" dirty="0">
                <a:latin typeface="Arial"/>
                <a:cs typeface="Arial"/>
              </a:rPr>
              <a:t>à</a:t>
            </a:r>
            <a:r>
              <a:rPr sz="2400" spc="-40" dirty="0">
                <a:latin typeface="Times New Roman"/>
                <a:cs typeface="Times New Roman"/>
              </a:rPr>
              <a:t>m </a:t>
            </a:r>
            <a:r>
              <a:rPr sz="2400" dirty="0">
                <a:latin typeface="Times New Roman"/>
                <a:cs typeface="Times New Roman"/>
              </a:rPr>
              <a:t>việc bộ sưu tập </a:t>
            </a:r>
            <a:r>
              <a:rPr sz="2400" spc="-60" dirty="0">
                <a:latin typeface="Times New Roman"/>
                <a:cs typeface="Times New Roman"/>
              </a:rPr>
              <a:t>v</a:t>
            </a:r>
            <a:r>
              <a:rPr sz="2400" spc="-60" dirty="0">
                <a:latin typeface="Arial"/>
                <a:cs typeface="Arial"/>
              </a:rPr>
              <a:t>à </a:t>
            </a:r>
            <a:r>
              <a:rPr sz="2400" dirty="0">
                <a:latin typeface="Times New Roman"/>
                <a:cs typeface="Times New Roman"/>
              </a:rPr>
              <a:t>sổ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tay</a:t>
            </a:r>
          </a:p>
        </p:txBody>
      </p:sp>
    </p:spTree>
    <p:extLst>
      <p:ext uri="{BB962C8B-B14F-4D97-AF65-F5344CB8AC3E}">
        <p14:creationId xmlns:p14="http://schemas.microsoft.com/office/powerpoint/2010/main" val="32269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94990"/>
              </p:ext>
            </p:extLst>
          </p:nvPr>
        </p:nvGraphicFramePr>
        <p:xfrm>
          <a:off x="381000" y="1447797"/>
          <a:ext cx="8458200" cy="49971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8725"/>
                <a:gridCol w="949252"/>
                <a:gridCol w="949254"/>
                <a:gridCol w="800969"/>
              </a:tblGrid>
              <a:tr h="1281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Tập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luyện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nhiều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lần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kỹ</a:t>
                      </a:r>
                      <a:r>
                        <a:rPr sz="20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càng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vượt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về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phía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vào 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mắt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Nói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to,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rõ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ràng và </a:t>
                      </a:r>
                      <a:r>
                        <a:rPr sz="20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chậm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rãi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Chăm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chú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lắng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nghe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84735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Khích 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lệ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(khen,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vỗ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tay…)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0786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3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5" name="object 6"/>
          <p:cNvSpPr txBox="1"/>
          <p:nvPr/>
        </p:nvSpPr>
        <p:spPr>
          <a:xfrm>
            <a:off x="485394" y="381000"/>
            <a:ext cx="4848606" cy="84510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530"/>
              </a:spcBef>
            </a:pPr>
            <a:r>
              <a:rPr sz="2400" spc="-155" dirty="0">
                <a:latin typeface="Arial"/>
                <a:cs typeface="Arial"/>
              </a:rPr>
              <a:t>Đánh </a:t>
            </a:r>
            <a:r>
              <a:rPr sz="2400" spc="-130" dirty="0">
                <a:latin typeface="Arial"/>
                <a:cs typeface="Arial"/>
              </a:rPr>
              <a:t>giá </a:t>
            </a:r>
            <a:r>
              <a:rPr sz="2400" spc="-60" dirty="0">
                <a:latin typeface="Arial"/>
                <a:cs typeface="Arial"/>
              </a:rPr>
              <a:t>(tự </a:t>
            </a:r>
            <a:r>
              <a:rPr sz="2400" spc="-105" dirty="0">
                <a:latin typeface="Arial"/>
                <a:cs typeface="Arial"/>
              </a:rPr>
              <a:t>đánh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giá)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400" spc="-5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dirty="0">
                <a:latin typeface="Times New Roman"/>
                <a:cs typeface="Times New Roman"/>
              </a:rPr>
              <a:t>về </a:t>
            </a:r>
            <a:r>
              <a:rPr sz="2400" spc="-5" dirty="0">
                <a:latin typeface="Times New Roman"/>
                <a:cs typeface="Times New Roman"/>
              </a:rPr>
              <a:t>thuyết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trình</a:t>
            </a:r>
          </a:p>
        </p:txBody>
      </p:sp>
    </p:spTree>
    <p:extLst>
      <p:ext uri="{BB962C8B-B14F-4D97-AF65-F5344CB8AC3E}">
        <p14:creationId xmlns:p14="http://schemas.microsoft.com/office/powerpoint/2010/main" val="26456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SỞ GIÁO DỤC VÀ ĐÀO TẠO</a:t>
            </a:r>
            <a:br>
              <a:rPr lang="en-US" sz="2800" dirty="0" smtClean="0"/>
            </a:br>
            <a:r>
              <a:rPr lang="en-US" sz="2800" dirty="0" smtClean="0"/>
              <a:t>THÀNH PHỐ HỒ CHÍ MINH</a:t>
            </a:r>
            <a:br>
              <a:rPr lang="en-US" sz="2800" dirty="0" smtClean="0"/>
            </a:br>
            <a:r>
              <a:rPr lang="en-US" sz="2800" b="1" dirty="0" smtClean="0"/>
              <a:t>PHÒNG GIÁO DỤC TIỂU HỌC</a:t>
            </a:r>
            <a:endParaRPr lang="en-US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685800" y="1981200"/>
            <a:ext cx="7848600" cy="297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TẬP HUẤN CÔNG TÁC QUẢN LÍ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TRƯỜNG TIỂU HỌC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5867400"/>
            <a:ext cx="33528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THÁNG 8 NĂM 2018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9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14401" y="1399065"/>
            <a:ext cx="7620000" cy="14747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760"/>
              </a:lnSpc>
              <a:spcBef>
                <a:spcPts val="100"/>
              </a:spcBef>
            </a:pPr>
            <a:r>
              <a:rPr sz="6000" b="1" spc="90" dirty="0">
                <a:latin typeface="Times New Roman"/>
                <a:cs typeface="Times New Roman"/>
              </a:rPr>
              <a:t>Nếp </a:t>
            </a:r>
            <a:r>
              <a:rPr sz="6000" b="1" spc="110" dirty="0">
                <a:latin typeface="Times New Roman"/>
                <a:cs typeface="Times New Roman"/>
              </a:rPr>
              <a:t>nghĩ </a:t>
            </a:r>
            <a:r>
              <a:rPr sz="6000" b="1" spc="114" dirty="0" err="1">
                <a:latin typeface="Times New Roman"/>
                <a:cs typeface="Times New Roman"/>
              </a:rPr>
              <a:t>phát</a:t>
            </a:r>
            <a:r>
              <a:rPr sz="6000" b="1" spc="-560" dirty="0">
                <a:latin typeface="Times New Roman"/>
                <a:cs typeface="Times New Roman"/>
              </a:rPr>
              <a:t> </a:t>
            </a:r>
            <a:r>
              <a:rPr sz="6000" b="1" spc="140" dirty="0" err="1" smtClean="0">
                <a:latin typeface="Times New Roman"/>
                <a:cs typeface="Times New Roman"/>
              </a:rPr>
              <a:t>triển</a:t>
            </a:r>
            <a:r>
              <a:rPr lang="en-US" sz="6000" b="1" spc="140" dirty="0" smtClean="0">
                <a:latin typeface="Times New Roman"/>
                <a:cs typeface="Times New Roman"/>
              </a:rPr>
              <a:t/>
            </a:r>
            <a:br>
              <a:rPr lang="en-US" sz="6000" b="1" spc="140" dirty="0" smtClean="0">
                <a:latin typeface="Times New Roman"/>
                <a:cs typeface="Times New Roman"/>
              </a:rPr>
            </a:br>
            <a:endParaRPr sz="6000" dirty="0">
              <a:latin typeface="Times New Roman"/>
              <a:cs typeface="Times New Roman"/>
            </a:endParaRPr>
          </a:p>
          <a:p>
            <a:pPr algn="ctr">
              <a:lnSpc>
                <a:spcPts val="3760"/>
              </a:lnSpc>
            </a:pPr>
            <a:r>
              <a:rPr sz="6000" b="1" spc="105" dirty="0">
                <a:latin typeface="Times New Roman"/>
                <a:cs typeface="Times New Roman"/>
              </a:rPr>
              <a:t>trong </a:t>
            </a:r>
            <a:r>
              <a:rPr sz="6000" b="1" spc="75" dirty="0">
                <a:latin typeface="Times New Roman"/>
                <a:cs typeface="Times New Roman"/>
              </a:rPr>
              <a:t>dạy </a:t>
            </a:r>
            <a:r>
              <a:rPr sz="6000" b="1" dirty="0">
                <a:latin typeface="Times New Roman"/>
                <a:cs typeface="Times New Roman"/>
              </a:rPr>
              <a:t>–</a:t>
            </a:r>
            <a:r>
              <a:rPr sz="6000" b="1" spc="-495" dirty="0">
                <a:latin typeface="Times New Roman"/>
                <a:cs typeface="Times New Roman"/>
              </a:rPr>
              <a:t> </a:t>
            </a:r>
            <a:r>
              <a:rPr sz="6000" b="1" spc="145" dirty="0">
                <a:latin typeface="Times New Roman"/>
                <a:cs typeface="Times New Roman"/>
              </a:rPr>
              <a:t>học</a:t>
            </a:r>
            <a:endParaRPr sz="6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66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23316" y="533400"/>
            <a:ext cx="8139684" cy="6026224"/>
            <a:chOff x="623316" y="533400"/>
            <a:chExt cx="4397375" cy="3255601"/>
          </a:xfrm>
        </p:grpSpPr>
        <p:sp>
          <p:nvSpPr>
            <p:cNvPr id="4" name="object 4"/>
            <p:cNvSpPr txBox="1"/>
            <p:nvPr/>
          </p:nvSpPr>
          <p:spPr>
            <a:xfrm>
              <a:off x="1404874" y="533400"/>
              <a:ext cx="2792095" cy="305873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3600" spc="5" dirty="0" err="1" smtClean="0">
                  <a:latin typeface="Arial"/>
                  <a:cs typeface="Arial"/>
                </a:rPr>
                <a:t>Một</a:t>
              </a:r>
              <a:r>
                <a:rPr lang="en-US" sz="3600" spc="5" dirty="0" smtClean="0">
                  <a:latin typeface="Arial"/>
                  <a:cs typeface="Arial"/>
                </a:rPr>
                <a:t> </a:t>
              </a:r>
              <a:r>
                <a:rPr sz="3600" spc="-480" dirty="0" smtClean="0">
                  <a:latin typeface="Arial"/>
                  <a:cs typeface="Arial"/>
                </a:rPr>
                <a:t> </a:t>
              </a:r>
              <a:r>
                <a:rPr sz="3600" spc="-125" dirty="0">
                  <a:latin typeface="Arial"/>
                  <a:cs typeface="Arial"/>
                </a:rPr>
                <a:t>vài </a:t>
              </a:r>
              <a:r>
                <a:rPr sz="3600" spc="-30" dirty="0">
                  <a:latin typeface="Arial"/>
                  <a:cs typeface="Arial"/>
                </a:rPr>
                <a:t>tiếp </a:t>
              </a:r>
              <a:r>
                <a:rPr sz="3600" spc="-150" dirty="0">
                  <a:latin typeface="Arial"/>
                  <a:cs typeface="Arial"/>
                </a:rPr>
                <a:t>cận </a:t>
              </a:r>
              <a:r>
                <a:rPr sz="3600" spc="-125" dirty="0">
                  <a:latin typeface="Arial"/>
                  <a:cs typeface="Arial"/>
                </a:rPr>
                <a:t>giáo </a:t>
              </a:r>
              <a:r>
                <a:rPr sz="3600" spc="-120" dirty="0">
                  <a:latin typeface="Arial"/>
                  <a:cs typeface="Arial"/>
                </a:rPr>
                <a:t>dục</a:t>
              </a:r>
              <a:endParaRPr sz="3600" dirty="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623316" y="1250569"/>
              <a:ext cx="2152015" cy="191109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0" marR="67945" indent="-114300">
                <a:lnSpc>
                  <a:spcPct val="100000"/>
                </a:lnSpc>
                <a:spcBef>
                  <a:spcPts val="1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 </a:t>
              </a: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được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“định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đoạt”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cố 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0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60" dirty="0">
                  <a:solidFill>
                    <a:srgbClr val="44536A"/>
                  </a:solidFill>
                  <a:latin typeface="Arial"/>
                  <a:cs typeface="Arial"/>
                </a:rPr>
                <a:t>Thông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minh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cứng,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4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25" dirty="0">
                  <a:solidFill>
                    <a:srgbClr val="44536A"/>
                  </a:solidFill>
                  <a:latin typeface="Arial"/>
                  <a:cs typeface="Arial"/>
                </a:rPr>
                <a:t>(Fixed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2962381" y="1250569"/>
              <a:ext cx="2056024" cy="1678317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204470" marR="73025" indent="-191770">
                <a:lnSpc>
                  <a:spcPct val="100000"/>
                </a:lnSpc>
                <a:spcBef>
                  <a:spcPts val="105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có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thể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 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 </a:t>
              </a:r>
              <a:r>
                <a:rPr sz="2800" b="1" spc="-22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8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260" dirty="0">
                  <a:solidFill>
                    <a:srgbClr val="44536A"/>
                  </a:solidFill>
                  <a:latin typeface="Arial"/>
                  <a:cs typeface="Arial"/>
                </a:rPr>
                <a:t>gắng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</a:t>
              </a:r>
              <a:r>
                <a:rPr sz="2800" b="1" spc="-6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5"/>
                </a:spcBef>
              </a:pP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(Growth</a:t>
              </a: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61416" y="3616147"/>
              <a:ext cx="4359275" cy="17285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000" b="1" spc="-114" dirty="0">
                  <a:solidFill>
                    <a:srgbClr val="44536A"/>
                  </a:solidFill>
                  <a:latin typeface="Arial"/>
                  <a:cs typeface="Arial"/>
                </a:rPr>
                <a:t>Carol </a:t>
              </a:r>
              <a:r>
                <a:rPr sz="2000" b="1" spc="-95" dirty="0">
                  <a:solidFill>
                    <a:srgbClr val="44536A"/>
                  </a:solidFill>
                  <a:latin typeface="Arial"/>
                  <a:cs typeface="Arial"/>
                </a:rPr>
                <a:t>Dweck.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Mindset: </a:t>
              </a:r>
              <a:r>
                <a:rPr sz="2000" b="1" spc="-90" dirty="0">
                  <a:solidFill>
                    <a:srgbClr val="44536A"/>
                  </a:solidFill>
                  <a:latin typeface="Arial"/>
                  <a:cs typeface="Arial"/>
                </a:rPr>
                <a:t>How </a:t>
              </a:r>
              <a:r>
                <a:rPr sz="2000" b="1" spc="-170" dirty="0">
                  <a:solidFill>
                    <a:srgbClr val="44536A"/>
                  </a:solidFill>
                  <a:latin typeface="Arial"/>
                  <a:cs typeface="Arial"/>
                </a:rPr>
                <a:t>You 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Can </a:t>
              </a:r>
              <a:r>
                <a:rPr sz="2000" b="1" spc="-80" dirty="0">
                  <a:solidFill>
                    <a:srgbClr val="44536A"/>
                  </a:solidFill>
                  <a:latin typeface="Arial"/>
                  <a:cs typeface="Arial"/>
                </a:rPr>
                <a:t>Fulfil </a:t>
              </a:r>
              <a:r>
                <a:rPr sz="2000" b="1" spc="-140" dirty="0">
                  <a:solidFill>
                    <a:srgbClr val="44536A"/>
                  </a:solidFill>
                  <a:latin typeface="Arial"/>
                  <a:cs typeface="Arial"/>
                </a:rPr>
                <a:t>Your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Potential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000" b="1" spc="-55" dirty="0">
                  <a:solidFill>
                    <a:srgbClr val="44536A"/>
                  </a:solidFill>
                  <a:latin typeface="Arial"/>
                  <a:cs typeface="Arial"/>
                </a:rPr>
                <a:t>(2012)</a:t>
              </a:r>
              <a:endParaRPr sz="20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7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/>
          <p:nvPr/>
        </p:nvSpPr>
        <p:spPr>
          <a:xfrm>
            <a:off x="457200" y="1752600"/>
            <a:ext cx="8229600" cy="328102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385"/>
              </a:spcBef>
              <a:buChar char="•"/>
              <a:tabLst>
                <a:tab pos="127000" algn="l"/>
              </a:tabLst>
            </a:pPr>
            <a:r>
              <a:rPr sz="40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Dạy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sz="40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5E </a:t>
            </a:r>
            <a:r>
              <a:rPr sz="4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4000" spc="-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40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5E </a:t>
            </a:r>
            <a:r>
              <a:rPr sz="4000" spc="3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sz="40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bị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65"/>
              </a:spcBef>
              <a:buChar char="•"/>
              <a:tabLst>
                <a:tab pos="127000" algn="l"/>
              </a:tabLst>
            </a:pP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sz="4000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304800"/>
            <a:ext cx="8610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cố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định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-175" dirty="0">
                <a:latin typeface="Arial"/>
                <a:cs typeface="Arial"/>
              </a:rPr>
              <a:t>&gt;&lt;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phát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triển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4152" y="1181788"/>
            <a:ext cx="8385048" cy="5308345"/>
            <a:chOff x="1459991" y="1551432"/>
            <a:chExt cx="4483607" cy="2838449"/>
          </a:xfrm>
        </p:grpSpPr>
        <p:sp>
          <p:nvSpPr>
            <p:cNvPr id="4" name="object 2"/>
            <p:cNvSpPr/>
            <p:nvPr/>
          </p:nvSpPr>
          <p:spPr>
            <a:xfrm>
              <a:off x="1459991" y="1720595"/>
              <a:ext cx="3892296" cy="23286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72488" y="4166361"/>
              <a:ext cx="3320415" cy="2235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300" b="1" spc="-140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300" b="1" spc="-10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Scienctific American </a:t>
              </a:r>
              <a:r>
                <a:rPr sz="1300" b="1" spc="-50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300" b="1" spc="-1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1300" b="1" spc="-60" dirty="0">
                  <a:solidFill>
                    <a:srgbClr val="44536A"/>
                  </a:solidFill>
                  <a:latin typeface="Arial"/>
                  <a:cs typeface="Arial"/>
                </a:rPr>
                <a:t>2007)</a:t>
              </a:r>
              <a:endParaRPr sz="130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5067300" y="3250692"/>
              <a:ext cx="787908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4937759" y="1551432"/>
              <a:ext cx="1005839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86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/>
          <p:nvPr/>
        </p:nvSpPr>
        <p:spPr>
          <a:xfrm>
            <a:off x="367792" y="381000"/>
            <a:ext cx="603300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25" dirty="0">
                <a:latin typeface="Arial"/>
                <a:cs typeface="Arial"/>
              </a:rPr>
              <a:t>Nỗ </a:t>
            </a:r>
            <a:r>
              <a:rPr sz="2800" spc="-105" dirty="0">
                <a:latin typeface="Arial"/>
                <a:cs typeface="Arial"/>
              </a:rPr>
              <a:t>lực. </a:t>
            </a:r>
            <a:r>
              <a:rPr sz="2800" spc="-155" dirty="0">
                <a:latin typeface="Arial"/>
                <a:cs typeface="Arial"/>
              </a:rPr>
              <a:t>Khích </a:t>
            </a:r>
            <a:r>
              <a:rPr sz="2800" spc="-65" dirty="0">
                <a:latin typeface="Arial"/>
                <a:cs typeface="Arial"/>
              </a:rPr>
              <a:t>lệ </a:t>
            </a:r>
            <a:r>
              <a:rPr sz="2800" spc="-210" dirty="0">
                <a:latin typeface="Arial"/>
                <a:cs typeface="Arial"/>
              </a:rPr>
              <a:t>sự </a:t>
            </a:r>
            <a:r>
              <a:rPr sz="2800" spc="-75" dirty="0">
                <a:latin typeface="Arial"/>
                <a:cs typeface="Arial"/>
              </a:rPr>
              <a:t>nỗ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lực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67792" y="1031320"/>
            <a:ext cx="8547608" cy="5445680"/>
            <a:chOff x="367792" y="3291840"/>
            <a:chExt cx="4110481" cy="3001619"/>
          </a:xfrm>
        </p:grpSpPr>
        <p:sp>
          <p:nvSpPr>
            <p:cNvPr id="5" name="object 8"/>
            <p:cNvSpPr/>
            <p:nvPr/>
          </p:nvSpPr>
          <p:spPr>
            <a:xfrm>
              <a:off x="419863" y="3291840"/>
              <a:ext cx="3046476" cy="2781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 txBox="1"/>
            <p:nvPr/>
          </p:nvSpPr>
          <p:spPr>
            <a:xfrm>
              <a:off x="367792" y="6099149"/>
              <a:ext cx="2819400" cy="194310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b="1" spc="-114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Scienctific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American </a:t>
              </a:r>
              <a:r>
                <a:rPr sz="1100" b="1" spc="-35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100" b="1" spc="-45" dirty="0">
                  <a:solidFill>
                    <a:srgbClr val="44536A"/>
                  </a:solidFill>
                  <a:latin typeface="Arial"/>
                  <a:cs typeface="Arial"/>
                </a:rPr>
                <a:t> 2007)</a:t>
              </a:r>
              <a:endParaRPr sz="1100">
                <a:latin typeface="Arial"/>
                <a:cs typeface="Arial"/>
              </a:endParaRPr>
            </a:p>
          </p:txBody>
        </p:sp>
        <p:sp>
          <p:nvSpPr>
            <p:cNvPr id="7" name="object 10"/>
            <p:cNvSpPr/>
            <p:nvPr/>
          </p:nvSpPr>
          <p:spPr>
            <a:xfrm>
              <a:off x="3513583" y="5398008"/>
              <a:ext cx="787908" cy="5486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1"/>
            <p:cNvSpPr/>
            <p:nvPr/>
          </p:nvSpPr>
          <p:spPr>
            <a:xfrm>
              <a:off x="3470910" y="3453384"/>
              <a:ext cx="1007363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02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269096"/>
            <a:ext cx="8686800" cy="90601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21920" algn="ctr">
              <a:spcBef>
                <a:spcPts val="345"/>
              </a:spcBef>
            </a:pPr>
            <a:r>
              <a:rPr sz="2800" spc="-135" dirty="0">
                <a:latin typeface="Arial"/>
                <a:cs typeface="Arial"/>
              </a:rPr>
              <a:t>Trí </a:t>
            </a:r>
            <a:r>
              <a:rPr sz="2800" spc="-45" dirty="0">
                <a:latin typeface="Arial"/>
                <a:cs typeface="Arial"/>
              </a:rPr>
              <a:t>thông </a:t>
            </a:r>
            <a:r>
              <a:rPr sz="2800" spc="-40" dirty="0">
                <a:latin typeface="Arial"/>
                <a:cs typeface="Arial"/>
              </a:rPr>
              <a:t>minh </a:t>
            </a:r>
            <a:r>
              <a:rPr sz="2800" spc="-60" dirty="0">
                <a:latin typeface="Arial"/>
                <a:cs typeface="Arial"/>
              </a:rPr>
              <a:t>tựa </a:t>
            </a:r>
            <a:r>
              <a:rPr sz="2800" spc="-80" dirty="0">
                <a:latin typeface="Arial"/>
                <a:cs typeface="Arial"/>
              </a:rPr>
              <a:t>như </a:t>
            </a:r>
            <a:r>
              <a:rPr sz="2800" spc="-150" dirty="0">
                <a:latin typeface="Arial"/>
                <a:cs typeface="Arial"/>
              </a:rPr>
              <a:t>cơ </a:t>
            </a:r>
            <a:r>
              <a:rPr sz="2800" spc="-80" dirty="0">
                <a:latin typeface="Arial"/>
                <a:cs typeface="Arial"/>
              </a:rPr>
              <a:t>bắp, </a:t>
            </a:r>
            <a:r>
              <a:rPr sz="2800" spc="-155" dirty="0">
                <a:latin typeface="Arial"/>
                <a:cs typeface="Arial"/>
              </a:rPr>
              <a:t>sẽ </a:t>
            </a:r>
            <a:r>
              <a:rPr sz="2800" spc="-45" dirty="0">
                <a:latin typeface="Arial"/>
                <a:cs typeface="Arial"/>
              </a:rPr>
              <a:t>phát </a:t>
            </a:r>
            <a:r>
              <a:rPr sz="2800" spc="-10" dirty="0">
                <a:latin typeface="Arial"/>
                <a:cs typeface="Arial"/>
              </a:rPr>
              <a:t>triển  </a:t>
            </a:r>
            <a:r>
              <a:rPr sz="2800" spc="-75" dirty="0">
                <a:latin typeface="Arial"/>
                <a:cs typeface="Arial"/>
              </a:rPr>
              <a:t>nếu </a:t>
            </a:r>
            <a:r>
              <a:rPr sz="2800" spc="-105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30" dirty="0">
                <a:latin typeface="Arial"/>
                <a:cs typeface="Arial"/>
              </a:rPr>
              <a:t>“luyện </a:t>
            </a:r>
            <a:r>
              <a:rPr sz="2800" spc="-40" dirty="0">
                <a:latin typeface="Arial"/>
                <a:cs typeface="Arial"/>
              </a:rPr>
              <a:t>tập”, </a:t>
            </a:r>
            <a:r>
              <a:rPr sz="2800" spc="-110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110" dirty="0">
                <a:latin typeface="Arial"/>
                <a:cs typeface="Arial"/>
              </a:rPr>
              <a:t>có </a:t>
            </a:r>
            <a:r>
              <a:rPr sz="2800" spc="-75" dirty="0">
                <a:latin typeface="Arial"/>
                <a:cs typeface="Arial"/>
              </a:rPr>
              <a:t>chiến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lược.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2486990" y="1196884"/>
            <a:ext cx="4322421" cy="3188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00"/>
          </a:p>
        </p:txBody>
      </p:sp>
      <p:sp>
        <p:nvSpPr>
          <p:cNvPr id="6" name="object 4"/>
          <p:cNvSpPr txBox="1"/>
          <p:nvPr/>
        </p:nvSpPr>
        <p:spPr>
          <a:xfrm>
            <a:off x="377230" y="4096280"/>
            <a:ext cx="8586200" cy="23140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spcBef>
                <a:spcPts val="345"/>
              </a:spcBef>
            </a:pPr>
            <a:r>
              <a:rPr sz="2800" spc="-85" dirty="0" err="1" smtClean="0">
                <a:latin typeface="Arial"/>
                <a:cs typeface="Arial"/>
              </a:rPr>
              <a:t>Thất</a:t>
            </a:r>
            <a:r>
              <a:rPr sz="2800" spc="-85" dirty="0" smtClean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bại/phạm </a:t>
            </a:r>
            <a:r>
              <a:rPr sz="2800" spc="-110" dirty="0">
                <a:latin typeface="Arial"/>
                <a:cs typeface="Arial"/>
              </a:rPr>
              <a:t>sai </a:t>
            </a:r>
            <a:r>
              <a:rPr sz="2800" spc="-65" dirty="0">
                <a:latin typeface="Arial"/>
                <a:cs typeface="Arial"/>
              </a:rPr>
              <a:t>lầm </a:t>
            </a:r>
            <a:r>
              <a:rPr sz="2800" spc="-80" dirty="0">
                <a:latin typeface="Arial"/>
                <a:cs typeface="Arial"/>
              </a:rPr>
              <a:t>không </a:t>
            </a:r>
            <a:r>
              <a:rPr sz="2800" spc="-55" dirty="0">
                <a:latin typeface="Arial"/>
                <a:cs typeface="Arial"/>
              </a:rPr>
              <a:t>bỏ </a:t>
            </a:r>
            <a:r>
              <a:rPr sz="2800" spc="-105" dirty="0">
                <a:latin typeface="Arial"/>
                <a:cs typeface="Arial"/>
              </a:rPr>
              <a:t>cuộc mà </a:t>
            </a:r>
            <a:r>
              <a:rPr sz="2800" spc="-15" dirty="0">
                <a:latin typeface="Arial"/>
                <a:cs typeface="Arial"/>
              </a:rPr>
              <a:t>tiếp  </a:t>
            </a:r>
            <a:r>
              <a:rPr sz="2800" spc="-35" dirty="0">
                <a:latin typeface="Arial"/>
                <a:cs typeface="Arial"/>
              </a:rPr>
              <a:t>tục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vượt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khó,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hỏi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tìm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nguồn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thông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tin/hỗ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trợ…</a:t>
            </a:r>
            <a:endParaRPr sz="2800" dirty="0">
              <a:latin typeface="Arial"/>
              <a:cs typeface="Arial"/>
            </a:endParaRPr>
          </a:p>
          <a:p>
            <a:pPr marL="303530">
              <a:spcBef>
                <a:spcPts val="390"/>
              </a:spcBef>
            </a:pPr>
            <a:r>
              <a:rPr sz="2800" spc="-170" dirty="0">
                <a:solidFill>
                  <a:srgbClr val="0000CC"/>
                </a:solidFill>
                <a:latin typeface="Arial"/>
                <a:cs typeface="Arial"/>
              </a:rPr>
              <a:t>Sai 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sót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là </a:t>
            </a:r>
            <a:r>
              <a:rPr sz="2800" spc="-150" dirty="0">
                <a:solidFill>
                  <a:srgbClr val="0000CC"/>
                </a:solidFill>
                <a:latin typeface="Arial"/>
                <a:cs typeface="Arial"/>
              </a:rPr>
              <a:t>cơ 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hội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quý 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để </a:t>
            </a:r>
            <a:r>
              <a:rPr sz="2800" spc="-80" dirty="0">
                <a:solidFill>
                  <a:srgbClr val="0000CC"/>
                </a:solidFill>
                <a:latin typeface="Arial"/>
                <a:cs typeface="Arial"/>
              </a:rPr>
              <a:t>học, </a:t>
            </a:r>
            <a:r>
              <a:rPr sz="2800" spc="-65" dirty="0">
                <a:solidFill>
                  <a:srgbClr val="0000CC"/>
                </a:solidFill>
                <a:latin typeface="Arial"/>
                <a:cs typeface="Arial"/>
              </a:rPr>
              <a:t>làm </a:t>
            </a:r>
            <a:r>
              <a:rPr sz="2800" spc="40" dirty="0">
                <a:solidFill>
                  <a:srgbClr val="0000CC"/>
                </a:solidFill>
                <a:latin typeface="Arial"/>
                <a:cs typeface="Arial"/>
              </a:rPr>
              <a:t>tốt</a:t>
            </a:r>
            <a:r>
              <a:rPr sz="2800" spc="-2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0000CC"/>
                </a:solidFill>
                <a:latin typeface="Arial"/>
                <a:cs typeface="Arial"/>
              </a:rPr>
              <a:t>hơn</a:t>
            </a:r>
            <a:endParaRPr sz="2800" dirty="0">
              <a:latin typeface="Arial"/>
              <a:cs typeface="Arial"/>
            </a:endParaRPr>
          </a:p>
          <a:p>
            <a:pPr marL="612775" marR="496570" indent="-291465">
              <a:spcBef>
                <a:spcPts val="540"/>
              </a:spcBef>
            </a:pP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Thất </a:t>
            </a: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bại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không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ngược 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với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công,  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mà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là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một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phần 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của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C00000"/>
                </a:solidFill>
                <a:latin typeface="Arial"/>
                <a:cs typeface="Arial"/>
              </a:rPr>
              <a:t>công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0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304800" y="403187"/>
            <a:ext cx="8458200" cy="5388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cần nếp nghĩ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nghiệm?</a:t>
            </a:r>
          </a:p>
          <a:p>
            <a:pPr marL="127000" indent="-114300">
              <a:lnSpc>
                <a:spcPct val="150000"/>
              </a:lnSpc>
              <a:spcBef>
                <a:spcPts val="74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nghiệm: thường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 sót</a:t>
            </a:r>
          </a:p>
          <a:p>
            <a:pPr marL="127000" indent="-114300">
              <a:lnSpc>
                <a:spcPct val="15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học từ sai sót/thất bại</a:t>
            </a:r>
          </a:p>
          <a:p>
            <a:pPr marL="127000" indent="-114300">
              <a:lnSpc>
                <a:spcPct val="15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cố gắng vì có thể phải đi làm lại</a:t>
            </a:r>
          </a:p>
          <a:p>
            <a:pPr marL="127000" indent="-114300">
              <a:lnSpc>
                <a:spcPct val="15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nghĩ phát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nền tảng cho phát triển năng lực</a:t>
            </a:r>
          </a:p>
        </p:txBody>
      </p:sp>
    </p:spTree>
    <p:extLst>
      <p:ext uri="{BB962C8B-B14F-4D97-AF65-F5344CB8AC3E}">
        <p14:creationId xmlns:p14="http://schemas.microsoft.com/office/powerpoint/2010/main" val="22787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771650" y="471158"/>
            <a:ext cx="524065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Nếp </a:t>
            </a:r>
            <a:r>
              <a:rPr spc="-135" dirty="0"/>
              <a:t>nghĩ </a:t>
            </a:r>
            <a:r>
              <a:rPr spc="-155" dirty="0"/>
              <a:t>của</a:t>
            </a:r>
            <a:r>
              <a:rPr spc="-290" dirty="0"/>
              <a:t> </a:t>
            </a:r>
            <a:r>
              <a:rPr spc="-125" dirty="0"/>
              <a:t>bạn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9668"/>
              </p:ext>
            </p:extLst>
          </p:nvPr>
        </p:nvGraphicFramePr>
        <p:xfrm>
          <a:off x="419100" y="1271378"/>
          <a:ext cx="8496300" cy="5202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0"/>
                <a:gridCol w="4248150"/>
              </a:tblGrid>
              <a:tr h="4862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12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“Fixed</a:t>
                      </a:r>
                      <a:r>
                        <a:rPr sz="2600" b="1" spc="-9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8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“Growth</a:t>
                      </a:r>
                      <a:r>
                        <a:rPr sz="2600" b="1" spc="-1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 lỗi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trách nhiệm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 tới những gì đã làm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đến cái sẽ làm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để/vì thi cử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 hiểu biết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tài năng, thông minh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ngợi nỗ lực, cố gắng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 thất bại → tại tôi dở</a:t>
                      </a:r>
                    </a:p>
                  </a:txBody>
                  <a:tcPr marL="0" marR="0" marT="2401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 bại → nỗ lực học</a:t>
                      </a:r>
                    </a:p>
                  </a:txBody>
                  <a:tcPr marL="0" marR="0" marT="24014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thách thức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Dám thách thức chính mình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89213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hỏi vì sợ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chê</a:t>
                      </a:r>
                      <a:r>
                        <a:rPr lang="en-US"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dở</a:t>
                      </a:r>
                      <a:r>
                        <a:rPr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dốt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 sàng hỏi để mở mang tri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thức, học hỏi điều mới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88973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khó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chịu/ghen tức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có thêm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hứng (học hỏi nơi bạn)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6" name="object 4"/>
          <p:cNvSpPr/>
          <p:nvPr/>
        </p:nvSpPr>
        <p:spPr>
          <a:xfrm>
            <a:off x="7467600" y="273350"/>
            <a:ext cx="1478279" cy="895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228600" y="122498"/>
            <a:ext cx="1470218" cy="102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49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2253214" y="457200"/>
            <a:ext cx="4572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"/>
                <a:cs typeface="Arial"/>
              </a:rPr>
              <a:t>“Mindset” </a:t>
            </a:r>
            <a:r>
              <a:rPr sz="2800" spc="-60" dirty="0" err="1" smtClean="0">
                <a:latin typeface="Arial"/>
                <a:cs typeface="Arial"/>
              </a:rPr>
              <a:t>trong</a:t>
            </a:r>
            <a:r>
              <a:rPr lang="en-US" sz="2800" spc="-60" dirty="0" smtClean="0">
                <a:latin typeface="Arial"/>
                <a:cs typeface="Arial"/>
              </a:rPr>
              <a:t> </a:t>
            </a:r>
            <a:r>
              <a:rPr sz="2800" spc="-130" dirty="0" err="1" smtClean="0">
                <a:latin typeface="Arial"/>
                <a:cs typeface="Arial"/>
              </a:rPr>
              <a:t>tương</a:t>
            </a:r>
            <a:r>
              <a:rPr sz="2800" spc="-245" dirty="0" smtClean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quan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7"/>
          <p:cNvSpPr/>
          <p:nvPr/>
        </p:nvSpPr>
        <p:spPr>
          <a:xfrm>
            <a:off x="246743" y="1575408"/>
            <a:ext cx="4073971" cy="4977792"/>
          </a:xfrm>
          <a:custGeom>
            <a:avLst/>
            <a:gdLst/>
            <a:ahLst/>
            <a:cxnLst/>
            <a:rect l="l" t="t" r="r" b="b"/>
            <a:pathLst>
              <a:path w="2057400" h="2202179">
                <a:moveTo>
                  <a:pt x="0" y="2202180"/>
                </a:moveTo>
                <a:lnTo>
                  <a:pt x="2057400" y="2202180"/>
                </a:lnTo>
                <a:lnTo>
                  <a:pt x="2057400" y="0"/>
                </a:lnTo>
                <a:lnTo>
                  <a:pt x="0" y="0"/>
                </a:lnTo>
                <a:lnTo>
                  <a:pt x="0" y="2202180"/>
                </a:lnTo>
                <a:close/>
              </a:path>
            </a:pathLst>
          </a:custGeom>
          <a:ln w="457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8"/>
          <p:cNvSpPr txBox="1"/>
          <p:nvPr/>
        </p:nvSpPr>
        <p:spPr>
          <a:xfrm>
            <a:off x="311124" y="1758489"/>
            <a:ext cx="3943202" cy="3080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cố</a:t>
            </a:r>
          </a:p>
          <a:p>
            <a:pPr marL="127000" marR="5080">
              <a:spcBef>
                <a:spcPts val="11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chờ đợi mọi thứ tốt  đẹp xảy ra một cách tự  động!</a:t>
            </a:r>
          </a:p>
          <a:p>
            <a:pPr marL="127000" indent="-114300">
              <a:spcBef>
                <a:spcPts val="32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 duy cố định tin rằng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vấn đề là dấu hiệu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những rạn nứt sâu!</a:t>
            </a:r>
          </a:p>
        </p:txBody>
      </p:sp>
      <p:sp>
        <p:nvSpPr>
          <p:cNvPr id="7" name="object 9"/>
          <p:cNvSpPr/>
          <p:nvPr/>
        </p:nvSpPr>
        <p:spPr>
          <a:xfrm>
            <a:off x="4547046" y="1558182"/>
            <a:ext cx="4375747" cy="4995016"/>
          </a:xfrm>
          <a:custGeom>
            <a:avLst/>
            <a:gdLst/>
            <a:ahLst/>
            <a:cxnLst/>
            <a:rect l="l" t="t" r="r" b="b"/>
            <a:pathLst>
              <a:path w="2209800" h="2209800">
                <a:moveTo>
                  <a:pt x="0" y="2209799"/>
                </a:moveTo>
                <a:lnTo>
                  <a:pt x="2209800" y="2209799"/>
                </a:lnTo>
                <a:lnTo>
                  <a:pt x="2209800" y="0"/>
                </a:lnTo>
                <a:lnTo>
                  <a:pt x="0" y="0"/>
                </a:lnTo>
                <a:lnTo>
                  <a:pt x="0" y="2209799"/>
                </a:lnTo>
                <a:close/>
              </a:path>
            </a:pathLst>
          </a:custGeom>
          <a:ln w="4572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10"/>
          <p:cNvSpPr txBox="1"/>
          <p:nvPr/>
        </p:nvSpPr>
        <p:spPr>
          <a:xfrm>
            <a:off x="4612684" y="1690487"/>
            <a:ext cx="4143128" cy="4842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phát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biết rằng mình cần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8735">
              <a:spcBef>
                <a:spcPts val="165"/>
              </a:spcBef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 nỗ lực dựng xây điều  tốt đẹp.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515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 duy phát triển tin rằng  bạn, người có tương quan  với bạn, và tương quan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7465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người có thể gặp  khó khăn nhưng luôn có  thể phát triển và thay đổi  tích cực.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11"/>
          <p:cNvSpPr/>
          <p:nvPr/>
        </p:nvSpPr>
        <p:spPr>
          <a:xfrm>
            <a:off x="7162800" y="381000"/>
            <a:ext cx="1759993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228600" y="340407"/>
            <a:ext cx="1486405" cy="10311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1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133600" y="1066800"/>
            <a:ext cx="405625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20" dirty="0">
                <a:solidFill>
                  <a:srgbClr val="C00000"/>
                </a:solidFill>
                <a:latin typeface="DejaVu Sans"/>
                <a:cs typeface="DejaVu Sans"/>
              </a:rPr>
              <a:t>S </a:t>
            </a:r>
            <a:r>
              <a:rPr sz="4800" spc="-275" dirty="0">
                <a:solidFill>
                  <a:srgbClr val="C00000"/>
                </a:solidFill>
                <a:latin typeface="DejaVu Sans"/>
                <a:cs typeface="DejaVu Sans"/>
              </a:rPr>
              <a:t>= </a:t>
            </a:r>
            <a:r>
              <a:rPr sz="4800" spc="-185" dirty="0">
                <a:solidFill>
                  <a:srgbClr val="C00000"/>
                </a:solidFill>
                <a:latin typeface="DejaVu Sans"/>
                <a:cs typeface="DejaVu Sans"/>
              </a:rPr>
              <a:t>A </a:t>
            </a:r>
            <a:r>
              <a:rPr sz="4800" spc="-375" dirty="0">
                <a:solidFill>
                  <a:srgbClr val="C00000"/>
                </a:solidFill>
                <a:latin typeface="DejaVu Sans"/>
                <a:cs typeface="DejaVu Sans"/>
              </a:rPr>
              <a:t>×</a:t>
            </a:r>
            <a:r>
              <a:rPr sz="4800" spc="-560" dirty="0">
                <a:solidFill>
                  <a:srgbClr val="C00000"/>
                </a:solidFill>
                <a:latin typeface="DejaVu Sans"/>
                <a:cs typeface="DejaVu Sans"/>
              </a:rPr>
              <a:t> </a:t>
            </a:r>
            <a:r>
              <a:rPr sz="4800" spc="-105" dirty="0">
                <a:solidFill>
                  <a:srgbClr val="C00000"/>
                </a:solidFill>
                <a:latin typeface="DejaVu Sans"/>
                <a:cs typeface="DejaVu Sans"/>
              </a:rPr>
              <a:t>E</a:t>
            </a:r>
            <a:r>
              <a:rPr sz="4800" spc="-157" baseline="27777" dirty="0">
                <a:solidFill>
                  <a:srgbClr val="C00000"/>
                </a:solidFill>
                <a:latin typeface="DejaVu Sans"/>
                <a:cs typeface="DejaVu Sans"/>
              </a:rPr>
              <a:t>2</a:t>
            </a:r>
            <a:endParaRPr sz="4800" baseline="27777" dirty="0">
              <a:latin typeface="DejaVu Sans"/>
              <a:cs typeface="DejaVu Sans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447800" y="1905000"/>
            <a:ext cx="6629400" cy="16036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uccess : Thành công</a:t>
            </a:r>
          </a:p>
          <a:p>
            <a:pPr marL="127000" indent="-114300">
              <a:spcBef>
                <a:spcPts val="2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bility: Năng lực</a:t>
            </a:r>
          </a:p>
          <a:p>
            <a:pPr marL="849630"/>
            <a:r>
              <a:rPr sz="2400" dirty="0">
                <a:latin typeface="Arial"/>
                <a:cs typeface="Arial"/>
              </a:rPr>
              <a:t>(thông minh, tính cách, tài năng…)</a:t>
            </a:r>
          </a:p>
          <a:p>
            <a:pPr marL="127000" indent="-114300">
              <a:spcBef>
                <a:spcPts val="290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ffort: Nỗ lực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428171" y="3737244"/>
            <a:ext cx="8382000" cy="1296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sz="2000" spc="-30" dirty="0">
                <a:latin typeface="Arial"/>
                <a:cs typeface="Arial"/>
              </a:rPr>
              <a:t>Duckworth, </a:t>
            </a:r>
            <a:r>
              <a:rPr sz="2000" spc="-60" dirty="0">
                <a:latin typeface="Arial"/>
                <a:cs typeface="Arial"/>
              </a:rPr>
              <a:t>A. </a:t>
            </a:r>
            <a:r>
              <a:rPr sz="2000" spc="-70" dirty="0">
                <a:latin typeface="Arial"/>
                <a:cs typeface="Arial"/>
              </a:rPr>
              <a:t>L.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75" dirty="0">
                <a:latin typeface="Trebuchet MS"/>
                <a:cs typeface="Trebuchet MS"/>
              </a:rPr>
              <a:t>Grit: </a:t>
            </a:r>
            <a:r>
              <a:rPr sz="2000" i="1" spc="-60" dirty="0">
                <a:latin typeface="Trebuchet MS"/>
                <a:cs typeface="Trebuchet MS"/>
              </a:rPr>
              <a:t>The </a:t>
            </a:r>
            <a:r>
              <a:rPr sz="2000" i="1" spc="-45" dirty="0">
                <a:latin typeface="Trebuchet MS"/>
                <a:cs typeface="Trebuchet MS"/>
              </a:rPr>
              <a:t>Power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35" dirty="0">
                <a:latin typeface="Trebuchet MS"/>
                <a:cs typeface="Trebuchet MS"/>
              </a:rPr>
              <a:t>Passion </a:t>
            </a:r>
            <a:r>
              <a:rPr sz="2000" i="1" spc="-30" dirty="0">
                <a:latin typeface="Trebuchet MS"/>
                <a:cs typeface="Trebuchet MS"/>
              </a:rPr>
              <a:t>and </a:t>
            </a:r>
            <a:r>
              <a:rPr sz="2000" i="1" spc="-45" dirty="0">
                <a:latin typeface="Trebuchet MS"/>
                <a:cs typeface="Trebuchet MS"/>
              </a:rPr>
              <a:t>Perseverance</a:t>
            </a:r>
            <a:r>
              <a:rPr sz="2000" spc="-4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50" dirty="0">
                <a:latin typeface="Arial"/>
                <a:cs typeface="Arial"/>
              </a:rPr>
              <a:t>Scribner  </a:t>
            </a:r>
            <a:r>
              <a:rPr sz="2000" spc="-60" dirty="0">
                <a:latin typeface="Arial"/>
                <a:cs typeface="Arial"/>
              </a:rPr>
              <a:t>Ericsson, </a:t>
            </a:r>
            <a:r>
              <a:rPr sz="2000" spc="-55" dirty="0">
                <a:latin typeface="Arial"/>
                <a:cs typeface="Arial"/>
              </a:rPr>
              <a:t>A. </a:t>
            </a:r>
            <a:r>
              <a:rPr sz="2000" spc="-80" dirty="0">
                <a:latin typeface="Arial"/>
                <a:cs typeface="Arial"/>
              </a:rPr>
              <a:t>K.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50" dirty="0">
                <a:latin typeface="Trebuchet MS"/>
                <a:cs typeface="Trebuchet MS"/>
              </a:rPr>
              <a:t>Peak: Secrets </a:t>
            </a:r>
            <a:r>
              <a:rPr sz="2000" i="1" spc="-60" dirty="0">
                <a:latin typeface="Trebuchet MS"/>
                <a:cs typeface="Trebuchet MS"/>
              </a:rPr>
              <a:t>from the </a:t>
            </a:r>
            <a:r>
              <a:rPr sz="2000" i="1" spc="-25" dirty="0">
                <a:latin typeface="Trebuchet MS"/>
                <a:cs typeface="Trebuchet MS"/>
              </a:rPr>
              <a:t>New </a:t>
            </a:r>
            <a:r>
              <a:rPr sz="2000" i="1" spc="-50" dirty="0">
                <a:latin typeface="Trebuchet MS"/>
                <a:cs typeface="Trebuchet MS"/>
              </a:rPr>
              <a:t>Science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55" dirty="0">
                <a:latin typeface="Trebuchet MS"/>
                <a:cs typeface="Trebuchet MS"/>
              </a:rPr>
              <a:t>Expertise</a:t>
            </a:r>
            <a:r>
              <a:rPr sz="2000" spc="-5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65" dirty="0">
                <a:latin typeface="Arial"/>
                <a:cs typeface="Arial"/>
              </a:rPr>
              <a:t>Eamon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Dolan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457200" y="5211440"/>
            <a:ext cx="8229600" cy="161390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Tx/>
              <a:buChar char="•"/>
              <a:tabLst>
                <a:tab pos="127000" algn="l"/>
              </a:tabLst>
            </a:pPr>
            <a:r>
              <a:rPr sz="2000" spc="-165" dirty="0">
                <a:latin typeface="Arial"/>
                <a:cs typeface="Arial"/>
              </a:rPr>
              <a:t>Tài </a:t>
            </a:r>
            <a:r>
              <a:rPr sz="2000" spc="-140" dirty="0">
                <a:latin typeface="Arial"/>
                <a:cs typeface="Arial"/>
              </a:rPr>
              <a:t>xế </a:t>
            </a:r>
            <a:r>
              <a:rPr sz="2000" spc="-50" dirty="0">
                <a:latin typeface="Arial"/>
                <a:cs typeface="Arial"/>
              </a:rPr>
              <a:t>taxi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0" dirty="0" smtClean="0">
                <a:latin typeface="Arial"/>
                <a:cs typeface="Arial"/>
              </a:rPr>
              <a:t>London</a:t>
            </a:r>
            <a:r>
              <a:rPr lang="en-US" sz="2000" spc="-90" dirty="0" smtClean="0">
                <a:latin typeface="Arial"/>
                <a:cs typeface="Arial"/>
              </a:rPr>
              <a:t> (</a:t>
            </a:r>
            <a:r>
              <a:rPr lang="en-US" sz="2000" spc="-45" dirty="0" smtClean="0">
                <a:latin typeface="Arial"/>
                <a:cs typeface="Arial"/>
              </a:rPr>
              <a:t>video.nationalgeographic.com/video/</a:t>
            </a:r>
            <a:r>
              <a:rPr lang="en-US" sz="2000" spc="-45" dirty="0" err="1" smtClean="0">
                <a:latin typeface="Arial"/>
                <a:cs typeface="Arial"/>
              </a:rPr>
              <a:t>london</a:t>
            </a:r>
            <a:r>
              <a:rPr lang="en-US" sz="2000" spc="-45" dirty="0" smtClean="0">
                <a:latin typeface="Arial"/>
                <a:cs typeface="Arial"/>
              </a:rPr>
              <a:t>-taxi-</a:t>
            </a:r>
            <a:r>
              <a:rPr lang="en-US" sz="2000" spc="-45" dirty="0" err="1" smtClean="0">
                <a:latin typeface="Arial"/>
                <a:cs typeface="Arial"/>
              </a:rPr>
              <a:t>sci</a:t>
            </a:r>
            <a:r>
              <a:rPr lang="en-US" sz="2000" spc="-45" dirty="0" smtClean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65" dirty="0" err="1" smtClean="0">
                <a:latin typeface="Arial"/>
                <a:cs typeface="Arial"/>
              </a:rPr>
              <a:t>khoai</a:t>
            </a:r>
            <a:r>
              <a:rPr sz="2000" spc="-65" dirty="0" smtClean="0">
                <a:latin typeface="Arial"/>
                <a:cs typeface="Arial"/>
              </a:rPr>
              <a:t> </a:t>
            </a:r>
            <a:r>
              <a:rPr sz="2000" spc="5" dirty="0" err="1" smtClean="0">
                <a:latin typeface="Arial"/>
                <a:cs typeface="Arial"/>
              </a:rPr>
              <a:t>tây</a:t>
            </a:r>
            <a:r>
              <a:rPr sz="2000" spc="5" dirty="0" smtClean="0">
                <a:latin typeface="Arial"/>
                <a:cs typeface="Arial"/>
              </a:rPr>
              <a:t>” </a:t>
            </a:r>
            <a:r>
              <a:rPr sz="2000" spc="-114" dirty="0" smtClean="0">
                <a:latin typeface="Arial"/>
                <a:cs typeface="Arial"/>
              </a:rPr>
              <a:t>vs. </a:t>
            </a: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10" dirty="0" err="1" smtClean="0">
                <a:latin typeface="Arial"/>
                <a:cs typeface="Arial"/>
              </a:rPr>
              <a:t>trại</a:t>
            </a:r>
            <a:r>
              <a:rPr sz="2000" spc="-380" dirty="0" smtClean="0">
                <a:latin typeface="Arial"/>
                <a:cs typeface="Arial"/>
              </a:rPr>
              <a:t> </a:t>
            </a:r>
            <a:r>
              <a:rPr sz="2000" spc="-5" dirty="0" err="1" smtClean="0">
                <a:latin typeface="Arial"/>
                <a:cs typeface="Arial"/>
              </a:rPr>
              <a:t>hè</a:t>
            </a:r>
            <a:r>
              <a:rPr sz="2000" spc="-5" dirty="0" smtClean="0">
                <a:latin typeface="Arial"/>
                <a:cs typeface="Arial"/>
              </a:rPr>
              <a:t>”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</a:p>
          <a:p>
            <a:pPr marL="127000" indent="-114300">
              <a:lnSpc>
                <a:spcPct val="100000"/>
              </a:lnSpc>
              <a:spcBef>
                <a:spcPts val="195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sinh đôi → 2 nhóm  chuột</a:t>
            </a:r>
          </a:p>
          <a:p>
            <a:pPr marL="127000" indent="-114300">
              <a:lnSpc>
                <a:spcPct val="100000"/>
              </a:lnSpc>
              <a:spcBef>
                <a:spcPts val="26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khoai tây và Chuột trại hè.</a:t>
            </a:r>
          </a:p>
        </p:txBody>
      </p:sp>
    </p:spTree>
    <p:extLst>
      <p:ext uri="{BB962C8B-B14F-4D97-AF65-F5344CB8AC3E}">
        <p14:creationId xmlns:p14="http://schemas.microsoft.com/office/powerpoint/2010/main" val="41706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460927" y="1703061"/>
            <a:ext cx="406260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4000" spc="-2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 </a:t>
            </a:r>
            <a:r>
              <a:rPr sz="4000" spc="-3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sz="4000" spc="-6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000" spc="-150" baseline="27777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4000" baseline="2777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562781" y="2533377"/>
            <a:ext cx="393470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spc="-1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 </a:t>
            </a:r>
            <a:r>
              <a:rPr sz="4000" spc="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</a:t>
            </a:r>
            <a:r>
              <a:rPr sz="4000" spc="-4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685800" y="3793661"/>
            <a:ext cx="8001000" cy="1944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155" dirty="0">
                <a:latin typeface="Arial"/>
                <a:cs typeface="Arial"/>
              </a:rPr>
              <a:t>Nếp </a:t>
            </a:r>
            <a:r>
              <a:rPr sz="3600" spc="-145" dirty="0">
                <a:latin typeface="Arial"/>
                <a:cs typeface="Arial"/>
              </a:rPr>
              <a:t>nghĩ </a:t>
            </a:r>
            <a:r>
              <a:rPr sz="3600" spc="-85" dirty="0">
                <a:latin typeface="Arial"/>
                <a:cs typeface="Arial"/>
              </a:rPr>
              <a:t>phát </a:t>
            </a:r>
            <a:r>
              <a:rPr sz="3600" spc="-25" dirty="0">
                <a:latin typeface="Arial"/>
                <a:cs typeface="Arial"/>
              </a:rPr>
              <a:t>triển</a:t>
            </a:r>
            <a:r>
              <a:rPr sz="3600" spc="-490" dirty="0">
                <a:latin typeface="Arial"/>
                <a:cs typeface="Arial"/>
              </a:rPr>
              <a:t> </a:t>
            </a:r>
            <a:r>
              <a:rPr sz="3600" spc="-125" dirty="0">
                <a:latin typeface="Arial"/>
                <a:cs typeface="Arial"/>
              </a:rPr>
              <a:t>cho </a:t>
            </a:r>
            <a:r>
              <a:rPr sz="3600" spc="5" dirty="0">
                <a:latin typeface="Arial"/>
                <a:cs typeface="Arial"/>
              </a:rPr>
              <a:t>trò</a:t>
            </a:r>
            <a:endParaRPr sz="3600" dirty="0">
              <a:latin typeface="Arial"/>
              <a:cs typeface="Arial"/>
            </a:endParaRPr>
          </a:p>
          <a:p>
            <a:pPr marL="702945" marR="57785" indent="-637540">
              <a:spcBef>
                <a:spcPts val="2130"/>
              </a:spcBef>
            </a:pPr>
            <a:r>
              <a:rPr sz="3600" spc="-155" dirty="0">
                <a:latin typeface="Arial"/>
                <a:cs typeface="Arial"/>
              </a:rPr>
              <a:t>Làm </a:t>
            </a:r>
            <a:r>
              <a:rPr sz="3600" spc="-125" dirty="0">
                <a:latin typeface="Arial"/>
                <a:cs typeface="Arial"/>
              </a:rPr>
              <a:t>cách </a:t>
            </a:r>
            <a:r>
              <a:rPr sz="3600" spc="-90" dirty="0">
                <a:latin typeface="Arial"/>
                <a:cs typeface="Arial"/>
              </a:rPr>
              <a:t>nào </a:t>
            </a:r>
            <a:r>
              <a:rPr sz="3600" spc="-60" dirty="0">
                <a:latin typeface="Arial"/>
                <a:cs typeface="Arial"/>
              </a:rPr>
              <a:t>để </a:t>
            </a:r>
            <a:r>
              <a:rPr sz="3600" spc="-65" dirty="0">
                <a:latin typeface="Arial"/>
                <a:cs typeface="Arial"/>
              </a:rPr>
              <a:t>giúp </a:t>
            </a:r>
            <a:r>
              <a:rPr sz="3600" spc="10" dirty="0">
                <a:latin typeface="Arial"/>
                <a:cs typeface="Arial"/>
              </a:rPr>
              <a:t>trò </a:t>
            </a:r>
            <a:r>
              <a:rPr sz="3600" spc="-110" dirty="0">
                <a:latin typeface="Arial"/>
                <a:cs typeface="Arial"/>
              </a:rPr>
              <a:t>có</a:t>
            </a:r>
            <a:r>
              <a:rPr sz="3600" spc="-204" dirty="0">
                <a:latin typeface="Arial"/>
                <a:cs typeface="Arial"/>
              </a:rPr>
              <a:t> </a:t>
            </a:r>
            <a:r>
              <a:rPr sz="3600" spc="-75" dirty="0" err="1">
                <a:latin typeface="Arial"/>
                <a:cs typeface="Arial"/>
              </a:rPr>
              <a:t>được</a:t>
            </a:r>
            <a:r>
              <a:rPr sz="3600" spc="-75" dirty="0">
                <a:latin typeface="Arial"/>
                <a:cs typeface="Arial"/>
              </a:rPr>
              <a:t>  </a:t>
            </a:r>
            <a:r>
              <a:rPr sz="3600" spc="-75" dirty="0" err="1" smtClean="0">
                <a:latin typeface="Arial"/>
                <a:cs typeface="Arial"/>
              </a:rPr>
              <a:t>nếp</a:t>
            </a:r>
            <a:r>
              <a:rPr sz="3600" spc="-75" dirty="0" smtClean="0">
                <a:latin typeface="Arial"/>
                <a:cs typeface="Arial"/>
              </a:rPr>
              <a:t> </a:t>
            </a:r>
            <a:r>
              <a:rPr sz="3600" spc="-95" dirty="0" err="1" smtClean="0">
                <a:latin typeface="Arial"/>
                <a:cs typeface="Arial"/>
              </a:rPr>
              <a:t>nghĩ</a:t>
            </a:r>
            <a:r>
              <a:rPr sz="3600" spc="-95" dirty="0" smtClean="0">
                <a:latin typeface="Arial"/>
                <a:cs typeface="Arial"/>
              </a:rPr>
              <a:t> </a:t>
            </a:r>
            <a:r>
              <a:rPr sz="3600" spc="-45" dirty="0">
                <a:latin typeface="Arial"/>
                <a:cs typeface="Arial"/>
              </a:rPr>
              <a:t>phát</a:t>
            </a:r>
            <a:r>
              <a:rPr sz="3600" spc="-150" dirty="0">
                <a:latin typeface="Arial"/>
                <a:cs typeface="Arial"/>
              </a:rPr>
              <a:t> </a:t>
            </a:r>
            <a:r>
              <a:rPr sz="3600" spc="-35" dirty="0">
                <a:latin typeface="Arial"/>
                <a:cs typeface="Arial"/>
              </a:rPr>
              <a:t>triển?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4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133690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phạm sai lầm, ví dụ trong thực  hành/bài tập/kiểm tra, làm chưa được  một số hoạt động, thầy/cô làm gì?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1390360" y="3505200"/>
            <a:ext cx="7144040" cy="188833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đón nhận sai lầm của trò</a:t>
            </a:r>
          </a:p>
          <a:p>
            <a:pPr marL="210820" indent="-198120">
              <a:lnSpc>
                <a:spcPct val="100000"/>
              </a:lnSpc>
              <a:spcBef>
                <a:spcPts val="29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giúp trò đón nhận sai lầm</a:t>
            </a:r>
          </a:p>
          <a:p>
            <a:pPr marL="210820" indent="-198120">
              <a:lnSpc>
                <a:spcPct val="100000"/>
              </a:lnSpc>
              <a:spcBef>
                <a:spcPts val="2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“Ồ, cái não của em đang học, khi em làm sai”</a:t>
            </a:r>
          </a:p>
          <a:p>
            <a:pPr marL="210820" indent="-198120">
              <a:lnSpc>
                <a:spcPct val="100000"/>
              </a:lnSpc>
              <a:spcBef>
                <a:spcPts val="28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Tặng một trái tim dễ thương</a:t>
            </a:r>
          </a:p>
        </p:txBody>
      </p:sp>
    </p:spTree>
    <p:extLst>
      <p:ext uri="{BB962C8B-B14F-4D97-AF65-F5344CB8AC3E}">
        <p14:creationId xmlns:p14="http://schemas.microsoft.com/office/powerpoint/2010/main" val="25268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94448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hỏi câu hỏi rất “ngô nghê”,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“khờ”, rất cơ bản... thì thầy/cô làm gì?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66800" y="3509204"/>
            <a:ext cx="7162800" cy="1219200"/>
            <a:chOff x="1066800" y="3509204"/>
            <a:chExt cx="7162800" cy="1219200"/>
          </a:xfrm>
        </p:grpSpPr>
        <p:sp>
          <p:nvSpPr>
            <p:cNvPr id="6" name="object 4"/>
            <p:cNvSpPr txBox="1"/>
            <p:nvPr/>
          </p:nvSpPr>
          <p:spPr>
            <a:xfrm>
              <a:off x="1066800" y="3663230"/>
              <a:ext cx="5620040" cy="911147"/>
            </a:xfrm>
            <a:prstGeom prst="rect">
              <a:avLst/>
            </a:prstGeom>
          </p:spPr>
          <p:txBody>
            <a:bodyPr vert="horz" wrap="square" lIns="0" tIns="48895" rIns="0" bIns="0" rtlCol="0">
              <a:spAutoFit/>
            </a:bodyPr>
            <a:lstStyle/>
            <a:p>
              <a:pPr marL="210820" indent="-198120">
                <a:lnSpc>
                  <a:spcPct val="100000"/>
                </a:lnSpc>
                <a:spcBef>
                  <a:spcPts val="385"/>
                </a:spcBef>
                <a:buChar char="•"/>
                <a:tabLst>
                  <a:tab pos="210820" algn="l"/>
                </a:tabLst>
              </a:pP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 vừa giảng cho các anh chị rồi đấy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nhé. Vậy mà cũng chưa hiểu hả?</a:t>
              </a:r>
            </a:p>
          </p:txBody>
        </p:sp>
        <p:sp>
          <p:nvSpPr>
            <p:cNvPr id="7" name="object 5"/>
            <p:cNvSpPr/>
            <p:nvPr/>
          </p:nvSpPr>
          <p:spPr>
            <a:xfrm>
              <a:off x="7010400" y="3509204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535304" h="535304">
                  <a:moveTo>
                    <a:pt x="267462" y="0"/>
                  </a:moveTo>
                  <a:lnTo>
                    <a:pt x="219389" y="4309"/>
                  </a:lnTo>
                  <a:lnTo>
                    <a:pt x="174141" y="16734"/>
                  </a:lnTo>
                  <a:lnTo>
                    <a:pt x="132475" y="36519"/>
                  </a:lnTo>
                  <a:lnTo>
                    <a:pt x="95145" y="62908"/>
                  </a:lnTo>
                  <a:lnTo>
                    <a:pt x="62908" y="95145"/>
                  </a:lnTo>
                  <a:lnTo>
                    <a:pt x="36519" y="132475"/>
                  </a:lnTo>
                  <a:lnTo>
                    <a:pt x="16734" y="174141"/>
                  </a:lnTo>
                  <a:lnTo>
                    <a:pt x="4305" y="219440"/>
                  </a:lnTo>
                  <a:lnTo>
                    <a:pt x="0" y="267461"/>
                  </a:lnTo>
                  <a:lnTo>
                    <a:pt x="4309" y="315534"/>
                  </a:lnTo>
                  <a:lnTo>
                    <a:pt x="16734" y="360782"/>
                  </a:lnTo>
                  <a:lnTo>
                    <a:pt x="36519" y="402448"/>
                  </a:lnTo>
                  <a:lnTo>
                    <a:pt x="62908" y="439778"/>
                  </a:lnTo>
                  <a:lnTo>
                    <a:pt x="95145" y="472015"/>
                  </a:lnTo>
                  <a:lnTo>
                    <a:pt x="132475" y="498404"/>
                  </a:lnTo>
                  <a:lnTo>
                    <a:pt x="174141" y="518189"/>
                  </a:lnTo>
                  <a:lnTo>
                    <a:pt x="219389" y="530614"/>
                  </a:lnTo>
                  <a:lnTo>
                    <a:pt x="267462" y="534923"/>
                  </a:lnTo>
                  <a:lnTo>
                    <a:pt x="315534" y="530614"/>
                  </a:lnTo>
                  <a:lnTo>
                    <a:pt x="360782" y="518189"/>
                  </a:lnTo>
                  <a:lnTo>
                    <a:pt x="402448" y="498404"/>
                  </a:lnTo>
                  <a:lnTo>
                    <a:pt x="439778" y="472015"/>
                  </a:lnTo>
                  <a:lnTo>
                    <a:pt x="472015" y="439778"/>
                  </a:lnTo>
                  <a:lnTo>
                    <a:pt x="475635" y="434657"/>
                  </a:lnTo>
                  <a:lnTo>
                    <a:pt x="267462" y="434657"/>
                  </a:lnTo>
                  <a:lnTo>
                    <a:pt x="226909" y="429656"/>
                  </a:lnTo>
                  <a:lnTo>
                    <a:pt x="188213" y="414654"/>
                  </a:lnTo>
                  <a:lnTo>
                    <a:pt x="151916" y="388312"/>
                  </a:lnTo>
                  <a:lnTo>
                    <a:pt x="124737" y="354536"/>
                  </a:lnTo>
                  <a:lnTo>
                    <a:pt x="107330" y="315483"/>
                  </a:lnTo>
                  <a:lnTo>
                    <a:pt x="100348" y="273308"/>
                  </a:lnTo>
                  <a:lnTo>
                    <a:pt x="104443" y="230166"/>
                  </a:lnTo>
                  <a:lnTo>
                    <a:pt x="120269" y="188213"/>
                  </a:lnTo>
                  <a:lnTo>
                    <a:pt x="256159" y="188213"/>
                  </a:lnTo>
                  <a:lnTo>
                    <a:pt x="188213" y="120268"/>
                  </a:lnTo>
                  <a:lnTo>
                    <a:pt x="226909" y="105267"/>
                  </a:lnTo>
                  <a:lnTo>
                    <a:pt x="267462" y="100266"/>
                  </a:lnTo>
                  <a:lnTo>
                    <a:pt x="475635" y="100266"/>
                  </a:lnTo>
                  <a:lnTo>
                    <a:pt x="472015" y="95145"/>
                  </a:lnTo>
                  <a:lnTo>
                    <a:pt x="439778" y="62908"/>
                  </a:lnTo>
                  <a:lnTo>
                    <a:pt x="402448" y="36519"/>
                  </a:lnTo>
                  <a:lnTo>
                    <a:pt x="360782" y="16734"/>
                  </a:lnTo>
                  <a:lnTo>
                    <a:pt x="315534" y="4309"/>
                  </a:lnTo>
                  <a:lnTo>
                    <a:pt x="267462" y="0"/>
                  </a:lnTo>
                  <a:close/>
                </a:path>
                <a:path w="535304" h="535304">
                  <a:moveTo>
                    <a:pt x="256159" y="188213"/>
                  </a:moveTo>
                  <a:lnTo>
                    <a:pt x="120269" y="188213"/>
                  </a:lnTo>
                  <a:lnTo>
                    <a:pt x="346710" y="414654"/>
                  </a:lnTo>
                  <a:lnTo>
                    <a:pt x="308014" y="429656"/>
                  </a:lnTo>
                  <a:lnTo>
                    <a:pt x="267462" y="434657"/>
                  </a:lnTo>
                  <a:lnTo>
                    <a:pt x="475635" y="434657"/>
                  </a:lnTo>
                  <a:lnTo>
                    <a:pt x="498404" y="402448"/>
                  </a:lnTo>
                  <a:lnTo>
                    <a:pt x="518189" y="360782"/>
                  </a:lnTo>
                  <a:lnTo>
                    <a:pt x="522053" y="346709"/>
                  </a:lnTo>
                  <a:lnTo>
                    <a:pt x="414654" y="346709"/>
                  </a:lnTo>
                  <a:lnTo>
                    <a:pt x="256159" y="188213"/>
                  </a:lnTo>
                  <a:close/>
                </a:path>
                <a:path w="535304" h="535304">
                  <a:moveTo>
                    <a:pt x="475635" y="100266"/>
                  </a:moveTo>
                  <a:lnTo>
                    <a:pt x="267462" y="100266"/>
                  </a:lnTo>
                  <a:lnTo>
                    <a:pt x="308014" y="105267"/>
                  </a:lnTo>
                  <a:lnTo>
                    <a:pt x="346710" y="120268"/>
                  </a:lnTo>
                  <a:lnTo>
                    <a:pt x="383007" y="146611"/>
                  </a:lnTo>
                  <a:lnTo>
                    <a:pt x="410186" y="180387"/>
                  </a:lnTo>
                  <a:lnTo>
                    <a:pt x="427593" y="219440"/>
                  </a:lnTo>
                  <a:lnTo>
                    <a:pt x="434575" y="261615"/>
                  </a:lnTo>
                  <a:lnTo>
                    <a:pt x="430480" y="304757"/>
                  </a:lnTo>
                  <a:lnTo>
                    <a:pt x="414654" y="346709"/>
                  </a:lnTo>
                  <a:lnTo>
                    <a:pt x="522053" y="346709"/>
                  </a:lnTo>
                  <a:lnTo>
                    <a:pt x="530618" y="315483"/>
                  </a:lnTo>
                  <a:lnTo>
                    <a:pt x="534924" y="267461"/>
                  </a:lnTo>
                  <a:lnTo>
                    <a:pt x="530614" y="219389"/>
                  </a:lnTo>
                  <a:lnTo>
                    <a:pt x="518189" y="174141"/>
                  </a:lnTo>
                  <a:lnTo>
                    <a:pt x="498404" y="132475"/>
                  </a:lnTo>
                  <a:lnTo>
                    <a:pt x="475635" y="10026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626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754743" y="1002126"/>
            <a:ext cx="4160520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200" b="1" spc="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b="1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spc="14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spc="1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spc="-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1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740229" y="1905000"/>
            <a:ext cx="8001000" cy="3920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600"/>
              </a:spcBef>
              <a:spcAft>
                <a:spcPts val="600"/>
              </a:spcAft>
            </a:pPr>
            <a:r>
              <a:rPr sz="32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427355" indent="-1143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127000" algn="l"/>
              </a:tabLst>
            </a:pPr>
            <a:r>
              <a:rPr sz="3200" b="1" spc="-18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3200" b="1" spc="-1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(experiential 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learning/experience-based </a:t>
            </a:r>
            <a:r>
              <a:rPr sz="3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learning),  </a:t>
            </a:r>
            <a:r>
              <a:rPr sz="32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sz="32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>
              <a:spcBef>
                <a:spcPts val="600"/>
              </a:spcBef>
              <a:spcAft>
                <a:spcPts val="600"/>
              </a:spcAft>
            </a:pPr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(experiential/experience-based</a:t>
            </a:r>
            <a:r>
              <a:rPr sz="32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activity).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127000" algn="l"/>
              </a:tabLst>
            </a:pPr>
            <a:r>
              <a:rPr sz="3200" b="1" spc="-1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32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  <a:r>
              <a:rPr sz="3200" b="1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sz="32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3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sz="3200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quá 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</a:t>
            </a:r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32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học</a:t>
            </a:r>
            <a:r>
              <a:rPr sz="3200" spc="-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685800"/>
            <a:ext cx="8534400" cy="364522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để trò được lớn lên bằng những 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 nhận từng câu hỏi của trò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“Cám ơn em đã đặt câu hỏi”.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“Hãy tiếp tục hỏi vì đây là cách để em được lớn lên đấy”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 Nếu trò hay hỏi linh tinh thì hãy dành  chút thời gian ngoài giờ giúp trò biết đặt câu hỏi đúng lúc.</a:t>
            </a:r>
          </a:p>
        </p:txBody>
      </p:sp>
      <p:sp>
        <p:nvSpPr>
          <p:cNvPr id="8" name="object 4"/>
          <p:cNvSpPr txBox="1"/>
          <p:nvPr/>
        </p:nvSpPr>
        <p:spPr>
          <a:xfrm>
            <a:off x="381000" y="4670404"/>
            <a:ext cx="8305800" cy="157799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đạt được kết quả tốt, làm 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tra, hoàn thành tốt dự án…</a:t>
            </a:r>
          </a:p>
        </p:txBody>
      </p:sp>
    </p:spTree>
    <p:extLst>
      <p:ext uri="{BB962C8B-B14F-4D97-AF65-F5344CB8AC3E}">
        <p14:creationId xmlns:p14="http://schemas.microsoft.com/office/powerpoint/2010/main" val="424113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461945"/>
            <a:ext cx="4267201" cy="520655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spcBef>
                <a:spcPts val="940"/>
              </a:spcBef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9380" indent="-114300" algn="just">
              <a:spcBef>
                <a:spcPts val="850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minh,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229870" indent="-114300">
              <a:spcBef>
                <a:spcPts val="509"/>
              </a:spcBef>
              <a:buChar char="•"/>
              <a:tabLst>
                <a:tab pos="127000" algn="l"/>
              </a:tabLst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 tiếng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đấy.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sz="28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484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đạt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nó!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rằng em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sz="28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sz="28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7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484"/>
              </a:spcBef>
              <a:tabLst>
                <a:tab pos="12700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5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648200" y="498440"/>
            <a:ext cx="4081526" cy="59785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50495">
              <a:spcBef>
                <a:spcPts val="940"/>
              </a:spcBef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sz="2800" spc="-2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655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sz="2800" spc="-1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2800" spc="-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sz="2800" spc="-2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3664" indent="-114300" algn="just">
              <a:spcBef>
                <a:spcPts val="530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</a:t>
            </a:r>
            <a:r>
              <a:rPr sz="2800" spc="-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sz="2800" spc="-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0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1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2800" spc="-254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sz="2800" spc="-35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sz="2800" spc="-1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spc="-2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2800" spc="-7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spc="-2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43510" indent="-114300" algn="just">
              <a:spcBef>
                <a:spcPts val="515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lại,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trung,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spc="-2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việc.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sz="2800" spc="-1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2057401" y="762000"/>
            <a:ext cx="268199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33400" y="0"/>
                </a:moveTo>
                <a:lnTo>
                  <a:pt x="533400" y="38100"/>
                </a:lnTo>
                <a:lnTo>
                  <a:pt x="0" y="38100"/>
                </a:lnTo>
                <a:lnTo>
                  <a:pt x="0" y="114300"/>
                </a:lnTo>
                <a:lnTo>
                  <a:pt x="533400" y="114300"/>
                </a:lnTo>
                <a:lnTo>
                  <a:pt x="533400" y="152400"/>
                </a:lnTo>
                <a:lnTo>
                  <a:pt x="609600" y="76200"/>
                </a:lnTo>
                <a:lnTo>
                  <a:pt x="533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762000" y="609600"/>
            <a:ext cx="7924800" cy="5707973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0" marR="5080" indent="-114300">
              <a:spcBef>
                <a:spcPts val="310"/>
              </a:spcBef>
              <a:buChar char="•"/>
              <a:tabLst>
                <a:tab pos="127000" algn="l"/>
              </a:tabLst>
            </a:pP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tế,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nhóm: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sz="40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định,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74930" indent="-114300">
              <a:spcBef>
                <a:spcPts val="520"/>
              </a:spcBef>
              <a:buChar char="•"/>
              <a:tabLst>
                <a:tab pos="127000" algn="l"/>
              </a:tabLst>
            </a:pP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4000" spc="-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01600" indent="-114300" algn="just">
              <a:spcBef>
                <a:spcPts val="495"/>
              </a:spcBef>
              <a:buChar char="•"/>
              <a:tabLst>
                <a:tab pos="127000" algn="l"/>
              </a:tabLst>
            </a:pP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sz="4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tiêu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4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cực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4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4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sz="40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trộn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72260" y="464058"/>
            <a:ext cx="8190739" cy="492442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13180"/>
            <a:r>
              <a:rPr sz="3200" dirty="0">
                <a:latin typeface="Arial"/>
                <a:cs typeface="Arial"/>
              </a:rPr>
              <a:t>Đối diện thử thách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418195" y="2661759"/>
            <a:ext cx="2568283" cy="395236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Tôi làm những gì</a:t>
            </a:r>
            <a:endParaRPr sz="3200">
              <a:latin typeface="Arial"/>
              <a:cs typeface="Arial"/>
            </a:endParaRPr>
          </a:p>
          <a:p>
            <a:pPr marL="45085" marR="12509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vừa sức tôi,  những việc dễ.  Không cố làm  những việc khó.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6194716" y="2661759"/>
            <a:ext cx="2568283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720"/>
            <a:r>
              <a:rPr sz="3200" dirty="0">
                <a:latin typeface="Arial"/>
                <a:cs typeface="Arial"/>
              </a:rPr>
              <a:t>Tôi cố làm</a:t>
            </a:r>
          </a:p>
          <a:p>
            <a:pPr marL="45720" marR="115570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những việc khó  nếu có ai đó bắt  ép tôi làm.</a:t>
            </a:r>
          </a:p>
        </p:txBody>
      </p:sp>
      <p:sp>
        <p:nvSpPr>
          <p:cNvPr id="9" name="object 7"/>
          <p:cNvSpPr txBox="1"/>
          <p:nvPr/>
        </p:nvSpPr>
        <p:spPr>
          <a:xfrm>
            <a:off x="572260" y="2661759"/>
            <a:ext cx="2707109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Nếu tôi được</a:t>
            </a:r>
          </a:p>
          <a:p>
            <a:pPr marL="45085" marR="13271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chọn, tôi thường  chọn làm việc  khó, thách thức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260" y="1626396"/>
            <a:ext cx="8190739" cy="502210"/>
            <a:chOff x="572260" y="1626396"/>
            <a:chExt cx="8190739" cy="502210"/>
          </a:xfrm>
        </p:grpSpPr>
        <p:sp>
          <p:nvSpPr>
            <p:cNvPr id="6" name="object 4"/>
            <p:cNvSpPr txBox="1"/>
            <p:nvPr/>
          </p:nvSpPr>
          <p:spPr>
            <a:xfrm>
              <a:off x="3418195" y="1636164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81000"/>
              <a:r>
                <a:rPr sz="3200" b="1" dirty="0">
                  <a:latin typeface="Arial"/>
                  <a:cs typeface="Arial"/>
                </a:rPr>
                <a:t>Cố định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8" name="object 6"/>
            <p:cNvSpPr txBox="1"/>
            <p:nvPr/>
          </p:nvSpPr>
          <p:spPr>
            <a:xfrm>
              <a:off x="6194716" y="1626396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" algn="ctr"/>
              <a:r>
                <a:rPr sz="3200" b="1" dirty="0">
                  <a:latin typeface="Arial"/>
                  <a:cs typeface="Arial"/>
                </a:rPr>
                <a:t>Trộn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572260" y="1631283"/>
              <a:ext cx="2707109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25755"/>
              <a:r>
                <a:rPr sz="3200" b="1" dirty="0">
                  <a:latin typeface="Arial"/>
                  <a:cs typeface="Arial"/>
                </a:rPr>
                <a:t>Phát triển</a:t>
              </a:r>
              <a:endParaRPr sz="32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54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439715"/>
              </p:ext>
            </p:extLst>
          </p:nvPr>
        </p:nvGraphicFramePr>
        <p:xfrm>
          <a:off x="381000" y="381000"/>
          <a:ext cx="8382000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8255"/>
                <a:gridCol w="182320"/>
                <a:gridCol w="2628253"/>
                <a:gridCol w="172849"/>
                <a:gridCol w="2770323"/>
              </a:tblGrid>
              <a:tr h="956396">
                <a:tc gridSpan="5">
                  <a:txBody>
                    <a:bodyPr/>
                    <a:lstStyle/>
                    <a:p>
                      <a:pPr marL="1379855" algn="ctr">
                        <a:lnSpc>
                          <a:spcPct val="100000"/>
                        </a:lnSpc>
                      </a:pPr>
                      <a:r>
                        <a:rPr sz="44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hỏi từ sai sót</a:t>
                      </a: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02598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  <a:tr h="4084606">
                <a:tc>
                  <a:txBody>
                    <a:bodyPr/>
                    <a:lstStyle/>
                    <a:p>
                      <a:pPr marL="46990" marR="1949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quên  đi sai lầm càng  nhiều càng tốt.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marR="400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cố gắng tránh  mắc phải sai lầm  và không thích  nghĩ về chúng.</a:t>
                      </a:r>
                    </a:p>
                  </a:txBody>
                  <a:tcPr marL="0" marR="0" marT="1968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marR="4318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 sai sót như  cơ hội để học biết  làm khác đi, làm  tốt hơn trong lần  sau.</a:t>
                      </a:r>
                    </a:p>
                  </a:txBody>
                  <a:tcPr marL="0" marR="0" marT="50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9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77581"/>
              </p:ext>
            </p:extLst>
          </p:nvPr>
        </p:nvGraphicFramePr>
        <p:xfrm>
          <a:off x="304800" y="304800"/>
          <a:ext cx="8610600" cy="617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9934"/>
                <a:gridCol w="187293"/>
                <a:gridCol w="2699933"/>
                <a:gridCol w="177563"/>
                <a:gridCol w="2845877"/>
              </a:tblGrid>
              <a:tr h="968505">
                <a:tc gridSpan="5">
                  <a:txBody>
                    <a:bodyPr/>
                    <a:lstStyle/>
                    <a:p>
                      <a:pPr marL="636270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phản hồi và phê bình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16045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801035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rất buồn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góp ý phê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bực vì những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làm cho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thản khi có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ý,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 có cảm giác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 khó chịu.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 vì tôi biết nó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giúp tôi làm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 hơn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6994"/>
              </p:ext>
            </p:extLst>
          </p:nvPr>
        </p:nvGraphicFramePr>
        <p:xfrm>
          <a:off x="381000" y="457200"/>
          <a:ext cx="8305801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4362"/>
                <a:gridCol w="180663"/>
                <a:gridCol w="2604360"/>
                <a:gridCol w="171278"/>
                <a:gridCol w="2745138"/>
              </a:tblGrid>
              <a:tr h="669701"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 câu hỏi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426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662725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không đặt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6990" marR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 đặt  câu hỏi khi gặp  việc khó. Nếu  tôi nhận thấy  bài tập/nhiệm  vụ quá khó thì  tôi không hỏi và  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7625" marR="2216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đặt nhiều  câu hỏi cụ thể.  tôi làm bất cứ  cái gì để chắc  chắn rằng tôi  hiểu rõ.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343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hỏi khi gặp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203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 gì khó.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832279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chê dở.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8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6675"/>
              </p:ext>
            </p:extLst>
          </p:nvPr>
        </p:nvGraphicFramePr>
        <p:xfrm>
          <a:off x="533400" y="381000"/>
          <a:ext cx="8229599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0468"/>
                <a:gridCol w="179005"/>
                <a:gridCol w="2580467"/>
                <a:gridCol w="169706"/>
                <a:gridCol w="2719953"/>
              </a:tblGrid>
              <a:tr h="669859">
                <a:tc gridSpan="5">
                  <a:txBody>
                    <a:bodyPr/>
                    <a:lstStyle/>
                    <a:p>
                      <a:pPr marL="1414780">
                        <a:lnSpc>
                          <a:spcPct val="100000"/>
                        </a:lnSpc>
                      </a:pPr>
                      <a:r>
                        <a:rPr sz="36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rủi ro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575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67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 việc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</a:t>
                      </a:r>
                    </a:p>
                    <a:p>
                      <a:pPr marL="46990" marR="23685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thử/cố  gắng làm việc  khó, nhưng  không muốn  cho ai biết,  không làm  trước mặt  người khác.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7625" marR="1422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thử  làm, cố làm và  sẵn sàng chịu  thất bại hơn là  chẳng bao giờ  làm. </a:t>
                      </a:r>
                      <a:r>
                        <a:rPr sz="280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ẵ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80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sàng chấp nhận  rủi ro.</a:t>
                      </a: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 khó thì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làm.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 không làm,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học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 điều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084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 là làm sai.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457200" y="152400"/>
            <a:ext cx="8229600" cy="107080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-50" dirty="0">
                <a:latin typeface="Times New Roman"/>
                <a:cs typeface="Times New Roman"/>
              </a:rPr>
              <a:t>Mô </a:t>
            </a:r>
            <a:r>
              <a:rPr sz="3300" b="1" spc="135" dirty="0">
                <a:latin typeface="Times New Roman"/>
                <a:cs typeface="Times New Roman"/>
              </a:rPr>
              <a:t>hình</a:t>
            </a:r>
            <a:r>
              <a:rPr sz="3300" b="1" spc="-23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5E  </a:t>
            </a:r>
            <a:endParaRPr lang="en-US" sz="3300" b="1" dirty="0" smtClean="0">
              <a:latin typeface="Times New Roman"/>
              <a:cs typeface="Times New Roman"/>
            </a:endParaRPr>
          </a:p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145" dirty="0" err="1" smtClean="0">
                <a:latin typeface="Times New Roman"/>
                <a:cs typeface="Times New Roman"/>
              </a:rPr>
              <a:t>cho</a:t>
            </a:r>
            <a:r>
              <a:rPr lang="en-US" sz="3300" dirty="0" smtClean="0">
                <a:latin typeface="Times New Roman"/>
                <a:cs typeface="Times New Roman"/>
              </a:rPr>
              <a:t> </a:t>
            </a:r>
            <a:r>
              <a:rPr sz="3300" b="1" spc="145" dirty="0" err="1" smtClean="0">
                <a:latin typeface="Times New Roman"/>
                <a:cs typeface="Times New Roman"/>
              </a:rPr>
              <a:t>hoạt</a:t>
            </a:r>
            <a:r>
              <a:rPr sz="3300" b="1" spc="145" dirty="0" smtClean="0">
                <a:latin typeface="Times New Roman"/>
                <a:cs typeface="Times New Roman"/>
              </a:rPr>
              <a:t> </a:t>
            </a:r>
            <a:r>
              <a:rPr sz="3300" b="1" spc="140" dirty="0">
                <a:latin typeface="Times New Roman"/>
                <a:cs typeface="Times New Roman"/>
              </a:rPr>
              <a:t>động</a:t>
            </a:r>
            <a:r>
              <a:rPr sz="3300" b="1" spc="-555" dirty="0">
                <a:latin typeface="Times New Roman"/>
                <a:cs typeface="Times New Roman"/>
              </a:rPr>
              <a:t> </a:t>
            </a:r>
            <a:r>
              <a:rPr sz="3300" b="1" spc="80" dirty="0">
                <a:latin typeface="Times New Roman"/>
                <a:cs typeface="Times New Roman"/>
              </a:rPr>
              <a:t>trải </a:t>
            </a:r>
            <a:r>
              <a:rPr sz="3300" b="1" spc="150" dirty="0">
                <a:latin typeface="Times New Roman"/>
                <a:cs typeface="Times New Roman"/>
              </a:rPr>
              <a:t>nghiệm</a:t>
            </a:r>
            <a:endParaRPr sz="3300" dirty="0">
              <a:latin typeface="Times New Roman"/>
              <a:cs typeface="Times New Roman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5800" y="1539409"/>
            <a:ext cx="8153400" cy="5158647"/>
            <a:chOff x="1371600" y="5322570"/>
            <a:chExt cx="4572000" cy="3385877"/>
          </a:xfrm>
        </p:grpSpPr>
        <p:sp>
          <p:nvSpPr>
            <p:cNvPr id="5" name="object 3"/>
            <p:cNvSpPr txBox="1"/>
            <p:nvPr/>
          </p:nvSpPr>
          <p:spPr>
            <a:xfrm>
              <a:off x="2224277" y="5322570"/>
              <a:ext cx="2870835" cy="45241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hình 5E cho dạy – học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(giáo án 5E)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4"/>
            <p:cNvSpPr/>
            <p:nvPr/>
          </p:nvSpPr>
          <p:spPr>
            <a:xfrm>
              <a:off x="1687067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5"/>
            <p:cNvSpPr txBox="1"/>
            <p:nvPr/>
          </p:nvSpPr>
          <p:spPr>
            <a:xfrm>
              <a:off x="1895094" y="6959345"/>
              <a:ext cx="547370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2679192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2845054" y="6959345"/>
              <a:ext cx="631825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 phá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1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3671315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876294" y="6959345"/>
              <a:ext cx="555625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thích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6"/>
            <p:cNvSpPr/>
            <p:nvPr/>
          </p:nvSpPr>
          <p:spPr>
            <a:xfrm>
              <a:off x="4664964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7"/>
            <p:cNvSpPr txBox="1"/>
            <p:nvPr/>
          </p:nvSpPr>
          <p:spPr>
            <a:xfrm>
              <a:off x="4893309" y="6959345"/>
              <a:ext cx="509270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rộng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19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1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3202304" y="7713121"/>
              <a:ext cx="951865" cy="21547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/>
              <a:r>
                <a:rPr sz="205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 giá</a:t>
              </a:r>
              <a:endParaRPr sz="2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3"/>
            <p:cNvSpPr txBox="1"/>
            <p:nvPr/>
          </p:nvSpPr>
          <p:spPr>
            <a:xfrm>
              <a:off x="1371600" y="8258556"/>
              <a:ext cx="4572000" cy="449891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69215" rIns="0" bIns="0" rtlCol="0">
              <a:spAutoFit/>
            </a:bodyPr>
            <a:lstStyle/>
            <a:p>
              <a:pPr marL="189230" algn="ctr"/>
              <a:r>
                <a:rPr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trải nghiệm: GIẢI THÍCH nên cộng thêm/thay bằng LÀM/THỰC HÀNH</a:t>
              </a:r>
              <a:endParaRPr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7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E1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làm nóng, phá băng [nếu cần].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nội dung/công việc sẽ làm trong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 học này.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[một cách thật thuyết phục+có độ  nhấn tốt] những lợi ích quan trọng của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thức+kỹ năng từ bài học. Có thể dùng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ảnh, video ngắn, ... để minh họa .</a:t>
            </a:r>
          </a:p>
        </p:txBody>
      </p:sp>
    </p:spTree>
    <p:extLst>
      <p:ext uri="{BB962C8B-B14F-4D97-AF65-F5344CB8AC3E}">
        <p14:creationId xmlns:p14="http://schemas.microsoft.com/office/powerpoint/2010/main" val="39169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304800" y="325067"/>
            <a:ext cx="5644979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en-US" spc="-155" dirty="0" err="1" smtClean="0"/>
              <a:t>Trải</a:t>
            </a:r>
            <a:r>
              <a:rPr lang="en-US" spc="-220" dirty="0" smtClean="0"/>
              <a:t> </a:t>
            </a:r>
            <a:r>
              <a:rPr lang="en-US" spc="-114" dirty="0" err="1" smtClean="0"/>
              <a:t>nghiệm</a:t>
            </a:r>
            <a:endParaRPr lang="en-US" spc="-114" dirty="0"/>
          </a:p>
        </p:txBody>
      </p:sp>
      <p:sp>
        <p:nvSpPr>
          <p:cNvPr id="8" name="object 3"/>
          <p:cNvSpPr txBox="1"/>
          <p:nvPr/>
        </p:nvSpPr>
        <p:spPr>
          <a:xfrm>
            <a:off x="1286424" y="1036089"/>
            <a:ext cx="6714576" cy="141897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385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lnSpc>
                <a:spcPct val="10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nghĩa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giới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609600" y="2667000"/>
            <a:ext cx="7659914" cy="3574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28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"/>
              </a:spcBef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55575" indent="-114300"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thân,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khám 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sz="28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54"/>
              </a:spcBef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sz="28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năng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sz="28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2800" spc="-5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6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 làm gì [đưa tình huống, đặt vấn đề,  đặt câu hỏi...] để giúp học viên khám phá  chủ để/nội dung chính GV sẽ trình bày?</a:t>
            </a:r>
          </a:p>
          <a:p>
            <a:pPr marL="250825" marR="217170" indent="-114300">
              <a:spcBef>
                <a:spcPts val="51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đưa ra hoạt động gì [ví dụ thảo luận  theo cặp/nhóm nhỏ,...] để lôi kéo trò  khám phá ?</a:t>
            </a:r>
          </a:p>
          <a:p>
            <a:pPr marL="250825" marR="5080" indent="-114300">
              <a:spcBef>
                <a:spcPts val="520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những câu hỏi chính yếu nào cần lưu ý  để trò động não suy nghĩ tìm ra câu trả  lời?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6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E3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cho bài giảng về nội dung chính. Xin  trình bày chi tiết các ý cần giảng.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quá trình giảng, GV có thể đặt  nhũng câu hỏi gì?...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có cho thêm hoạt động (ngắn) gì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lúc giảng?</a:t>
            </a:r>
          </a:p>
        </p:txBody>
      </p:sp>
    </p:spTree>
    <p:extLst>
      <p:ext uri="{BB962C8B-B14F-4D97-AF65-F5344CB8AC3E}">
        <p14:creationId xmlns:p14="http://schemas.microsoft.com/office/powerpoint/2010/main" val="2205903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E4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những vấn đề/chủ đề/bài tập mở  rộng gì? Bằng cách nào (đặt câu hỏi, tình  huống, hình ảnh, video...).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hoạt động gì (làm bài tập cá nhân,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theo cặp/nhóm, thi đua, ...)?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 tự đưa ra các câu hỏi/bài tập/... như  thế nào ? (đơn giản →phức tạp; dễ → khó)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250783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34475" y="665860"/>
            <a:ext cx="5973191" cy="5654337"/>
            <a:chOff x="672210" y="1371600"/>
            <a:chExt cx="3425952" cy="3243072"/>
          </a:xfrm>
        </p:grpSpPr>
        <p:sp>
          <p:nvSpPr>
            <p:cNvPr id="4" name="object 4"/>
            <p:cNvSpPr/>
            <p:nvPr/>
          </p:nvSpPr>
          <p:spPr>
            <a:xfrm>
              <a:off x="672210" y="1371600"/>
              <a:ext cx="3425952" cy="32430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006472" y="1635378"/>
              <a:ext cx="72834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3970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</a:t>
              </a:r>
              <a:r>
                <a:rPr sz="1600" b="1" spc="-16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3095498" y="2344293"/>
              <a:ext cx="87312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2800730" y="3639693"/>
              <a:ext cx="823594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762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260601" y="3715893"/>
              <a:ext cx="76009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808609" y="2344293"/>
              <a:ext cx="84010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>
                <a:latin typeface="Times New Roman"/>
                <a:cs typeface="Times New Roman"/>
              </a:endParaRPr>
            </a:p>
            <a:p>
              <a:pPr marL="50800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35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960372" y="2710941"/>
              <a:ext cx="950594" cy="6356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40066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5E có thể nằm trong từng bước của chủ  đề.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E1 (lôi cuốn) có thể xuất hiện trong các  E khác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(khám phá) cũng có thể xuất hiện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E4 (mở rộng)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263677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326579" y="293751"/>
            <a:ext cx="8512621" cy="6259449"/>
            <a:chOff x="690371" y="1735836"/>
            <a:chExt cx="4401439" cy="3347085"/>
          </a:xfrm>
        </p:grpSpPr>
        <p:sp>
          <p:nvSpPr>
            <p:cNvPr id="4" name="object 4"/>
            <p:cNvSpPr txBox="1"/>
            <p:nvPr/>
          </p:nvSpPr>
          <p:spPr>
            <a:xfrm>
              <a:off x="1290572" y="4610201"/>
              <a:ext cx="1246505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1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</a:t>
              </a:r>
              <a:r>
                <a:rPr sz="2800" spc="-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sz="2800" spc="-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1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sách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633471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461003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3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3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7" y="1361389"/>
                  </a:lnTo>
                  <a:lnTo>
                    <a:pt x="803147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3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60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DFD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60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4288535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200405" y="0"/>
                  </a:moveTo>
                  <a:lnTo>
                    <a:pt x="0" y="200405"/>
                  </a:lnTo>
                  <a:lnTo>
                    <a:pt x="200405" y="400811"/>
                  </a:lnTo>
                  <a:lnTo>
                    <a:pt x="200405" y="300608"/>
                  </a:lnTo>
                  <a:lnTo>
                    <a:pt x="2275713" y="300608"/>
                  </a:lnTo>
                  <a:lnTo>
                    <a:pt x="2375916" y="200405"/>
                  </a:lnTo>
                  <a:lnTo>
                    <a:pt x="2275713" y="100202"/>
                  </a:lnTo>
                  <a:lnTo>
                    <a:pt x="200405" y="100202"/>
                  </a:lnTo>
                  <a:lnTo>
                    <a:pt x="200405" y="0"/>
                  </a:lnTo>
                  <a:close/>
                </a:path>
                <a:path w="2376170" h="401320">
                  <a:moveTo>
                    <a:pt x="2275713" y="300608"/>
                  </a:moveTo>
                  <a:lnTo>
                    <a:pt x="2175510" y="300608"/>
                  </a:lnTo>
                  <a:lnTo>
                    <a:pt x="2175510" y="400811"/>
                  </a:lnTo>
                  <a:lnTo>
                    <a:pt x="2275713" y="300608"/>
                  </a:lnTo>
                  <a:close/>
                </a:path>
                <a:path w="2376170" h="401320">
                  <a:moveTo>
                    <a:pt x="2175510" y="0"/>
                  </a:moveTo>
                  <a:lnTo>
                    <a:pt x="2175510" y="100202"/>
                  </a:lnTo>
                  <a:lnTo>
                    <a:pt x="2275713" y="100202"/>
                  </a:lnTo>
                  <a:lnTo>
                    <a:pt x="2175510" y="0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0" y="200405"/>
                  </a:moveTo>
                  <a:lnTo>
                    <a:pt x="200405" y="0"/>
                  </a:lnTo>
                  <a:lnTo>
                    <a:pt x="200405" y="100202"/>
                  </a:lnTo>
                  <a:lnTo>
                    <a:pt x="2175510" y="100202"/>
                  </a:lnTo>
                  <a:lnTo>
                    <a:pt x="2175510" y="0"/>
                  </a:lnTo>
                  <a:lnTo>
                    <a:pt x="2375916" y="200405"/>
                  </a:lnTo>
                  <a:lnTo>
                    <a:pt x="2175510" y="400811"/>
                  </a:lnTo>
                  <a:lnTo>
                    <a:pt x="2175510" y="300608"/>
                  </a:lnTo>
                  <a:lnTo>
                    <a:pt x="200405" y="300608"/>
                  </a:lnTo>
                  <a:lnTo>
                    <a:pt x="200405" y="400811"/>
                  </a:lnTo>
                  <a:lnTo>
                    <a:pt x="0" y="200405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690371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843787" y="2457068"/>
              <a:ext cx="419100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905" algn="ctr">
                <a:lnSpc>
                  <a:spcPts val="1780"/>
                </a:lnSpc>
                <a:spcBef>
                  <a:spcPts val="95"/>
                </a:spcBef>
              </a:pP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780"/>
                </a:lnSpc>
              </a:pP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uốn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1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1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438654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1561337" y="2457068"/>
              <a:ext cx="483234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90170" marR="5080" indent="-78105">
                <a:lnSpc>
                  <a:spcPts val="1700"/>
                </a:lnSpc>
                <a:spcBef>
                  <a:spcPts val="28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</a:t>
              </a:r>
              <a:r>
                <a:rPr sz="28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 </a:t>
              </a:r>
              <a:r>
                <a:rPr sz="2800" spc="-7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3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186938" y="1735836"/>
              <a:ext cx="725805" cy="1638300"/>
            </a:xfrm>
            <a:custGeom>
              <a:avLst/>
              <a:gdLst/>
              <a:ahLst/>
              <a:cxnLst/>
              <a:rect l="l" t="t" r="r" b="b"/>
              <a:pathLst>
                <a:path w="725804" h="1638300">
                  <a:moveTo>
                    <a:pt x="652907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1565783"/>
                  </a:lnTo>
                  <a:lnTo>
                    <a:pt x="5705" y="1593990"/>
                  </a:lnTo>
                  <a:lnTo>
                    <a:pt x="21256" y="1617043"/>
                  </a:lnTo>
                  <a:lnTo>
                    <a:pt x="44309" y="1632594"/>
                  </a:lnTo>
                  <a:lnTo>
                    <a:pt x="72517" y="1638300"/>
                  </a:lnTo>
                  <a:lnTo>
                    <a:pt x="652907" y="1638300"/>
                  </a:lnTo>
                  <a:lnTo>
                    <a:pt x="681114" y="1632594"/>
                  </a:lnTo>
                  <a:lnTo>
                    <a:pt x="704167" y="1617043"/>
                  </a:lnTo>
                  <a:lnTo>
                    <a:pt x="719718" y="1593990"/>
                  </a:lnTo>
                  <a:lnTo>
                    <a:pt x="725423" y="1565783"/>
                  </a:lnTo>
                  <a:lnTo>
                    <a:pt x="725423" y="72516"/>
                  </a:lnTo>
                  <a:lnTo>
                    <a:pt x="719718" y="44309"/>
                  </a:lnTo>
                  <a:lnTo>
                    <a:pt x="704167" y="21256"/>
                  </a:lnTo>
                  <a:lnTo>
                    <a:pt x="681114" y="5705"/>
                  </a:lnTo>
                  <a:lnTo>
                    <a:pt x="652907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2336672" y="2457068"/>
              <a:ext cx="427355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57785">
                <a:lnSpc>
                  <a:spcPts val="1780"/>
                </a:lnSpc>
                <a:spcBef>
                  <a:spcPts val="95"/>
                </a:spcBef>
              </a:pP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>
                <a:lnSpc>
                  <a:spcPts val="1780"/>
                </a:lnSpc>
              </a:pPr>
              <a:r>
                <a:rPr sz="2800" spc="-1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</a:t>
              </a: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2933699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4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4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102990" y="2457068"/>
              <a:ext cx="390525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40640">
                <a:lnSpc>
                  <a:spcPts val="1700"/>
                </a:lnSpc>
                <a:spcBef>
                  <a:spcPts val="285"/>
                </a:spcBef>
              </a:pP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spc="-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ộng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8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8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227838" y="0"/>
                  </a:moveTo>
                  <a:lnTo>
                    <a:pt x="0" y="227837"/>
                  </a:lnTo>
                  <a:lnTo>
                    <a:pt x="227838" y="455675"/>
                  </a:lnTo>
                  <a:lnTo>
                    <a:pt x="227838" y="341756"/>
                  </a:lnTo>
                  <a:lnTo>
                    <a:pt x="2618612" y="341756"/>
                  </a:lnTo>
                  <a:lnTo>
                    <a:pt x="2732531" y="227837"/>
                  </a:lnTo>
                  <a:lnTo>
                    <a:pt x="2618612" y="113918"/>
                  </a:lnTo>
                  <a:lnTo>
                    <a:pt x="227838" y="113918"/>
                  </a:lnTo>
                  <a:lnTo>
                    <a:pt x="227838" y="0"/>
                  </a:lnTo>
                  <a:close/>
                </a:path>
                <a:path w="2733040" h="455929">
                  <a:moveTo>
                    <a:pt x="2618612" y="341756"/>
                  </a:moveTo>
                  <a:lnTo>
                    <a:pt x="2504693" y="341756"/>
                  </a:lnTo>
                  <a:lnTo>
                    <a:pt x="2504693" y="455675"/>
                  </a:lnTo>
                  <a:lnTo>
                    <a:pt x="2618612" y="341756"/>
                  </a:lnTo>
                  <a:close/>
                </a:path>
                <a:path w="2733040" h="455929">
                  <a:moveTo>
                    <a:pt x="2504693" y="0"/>
                  </a:moveTo>
                  <a:lnTo>
                    <a:pt x="2504693" y="113918"/>
                  </a:lnTo>
                  <a:lnTo>
                    <a:pt x="2618612" y="113918"/>
                  </a:lnTo>
                  <a:lnTo>
                    <a:pt x="2504693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0" y="227837"/>
                  </a:moveTo>
                  <a:lnTo>
                    <a:pt x="227838" y="0"/>
                  </a:lnTo>
                  <a:lnTo>
                    <a:pt x="227838" y="113918"/>
                  </a:lnTo>
                  <a:lnTo>
                    <a:pt x="2504693" y="113918"/>
                  </a:lnTo>
                  <a:lnTo>
                    <a:pt x="2504693" y="0"/>
                  </a:lnTo>
                  <a:lnTo>
                    <a:pt x="2732531" y="227837"/>
                  </a:lnTo>
                  <a:lnTo>
                    <a:pt x="2504693" y="455675"/>
                  </a:lnTo>
                  <a:lnTo>
                    <a:pt x="2504693" y="341756"/>
                  </a:lnTo>
                  <a:lnTo>
                    <a:pt x="227838" y="341756"/>
                  </a:lnTo>
                  <a:lnTo>
                    <a:pt x="227838" y="455675"/>
                  </a:lnTo>
                  <a:lnTo>
                    <a:pt x="0" y="227837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823719" y="2969768"/>
              <a:ext cx="703580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9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sz="2800" spc="-155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8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3729354" y="1859406"/>
              <a:ext cx="1173480" cy="23760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800" spc="-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</a:t>
              </a: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sz="2800" spc="-3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24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2801873" y="3782008"/>
              <a:ext cx="468630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03505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algn="ctr">
                <a:lnSpc>
                  <a:spcPts val="1639"/>
                </a:lnSpc>
                <a:spcBef>
                  <a:spcPts val="149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</a:t>
              </a:r>
              <a:r>
                <a:rPr sz="2800" spc="-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ám  </a:t>
              </a:r>
              <a:r>
                <a:rPr sz="2800" spc="-7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3606799" y="3782008"/>
              <a:ext cx="704215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182880" algn="ctr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62230">
                <a:lnSpc>
                  <a:spcPts val="1720"/>
                </a:lnSpc>
                <a:spcBef>
                  <a:spcPts val="1305"/>
                </a:spcBef>
              </a:pPr>
              <a:r>
                <a:rPr sz="2800" spc="-11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9055">
                <a:lnSpc>
                  <a:spcPts val="1720"/>
                </a:lnSpc>
              </a:pPr>
              <a:r>
                <a:rPr sz="2800" spc="-65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4500498" y="3789679"/>
              <a:ext cx="380365" cy="5527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7785">
                <a:lnSpc>
                  <a:spcPct val="100000"/>
                </a:lnSpc>
                <a:spcBef>
                  <a:spcPts val="100"/>
                </a:spcBef>
              </a:pPr>
              <a:r>
                <a:rPr sz="2800" spc="-24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indent="40640">
                <a:lnSpc>
                  <a:spcPts val="1639"/>
                </a:lnSpc>
                <a:spcBef>
                  <a:spcPts val="1440"/>
                </a:spcBef>
              </a:pP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</a:t>
              </a: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sz="2800" spc="-1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3129532" y="2285364"/>
              <a:ext cx="1191895" cy="1367790"/>
            </a:xfrm>
            <a:custGeom>
              <a:avLst/>
              <a:gdLst/>
              <a:ahLst/>
              <a:cxnLst/>
              <a:rect l="l" t="t" r="r" b="b"/>
              <a:pathLst>
                <a:path w="1191895" h="1367790">
                  <a:moveTo>
                    <a:pt x="11557" y="1322959"/>
                  </a:moveTo>
                  <a:lnTo>
                    <a:pt x="0" y="1367409"/>
                  </a:lnTo>
                  <a:lnTo>
                    <a:pt x="42545" y="1349883"/>
                  </a:lnTo>
                  <a:lnTo>
                    <a:pt x="38159" y="1346073"/>
                  </a:lnTo>
                  <a:lnTo>
                    <a:pt x="27686" y="1346073"/>
                  </a:lnTo>
                  <a:lnTo>
                    <a:pt x="17399" y="1337056"/>
                  </a:lnTo>
                  <a:lnTo>
                    <a:pt x="21870" y="1331919"/>
                  </a:lnTo>
                  <a:lnTo>
                    <a:pt x="11557" y="1322959"/>
                  </a:lnTo>
                  <a:close/>
                </a:path>
                <a:path w="1191895" h="1367790">
                  <a:moveTo>
                    <a:pt x="21870" y="1331919"/>
                  </a:moveTo>
                  <a:lnTo>
                    <a:pt x="17399" y="1337056"/>
                  </a:lnTo>
                  <a:lnTo>
                    <a:pt x="27686" y="1346073"/>
                  </a:lnTo>
                  <a:lnTo>
                    <a:pt x="32196" y="1340891"/>
                  </a:lnTo>
                  <a:lnTo>
                    <a:pt x="21870" y="1331919"/>
                  </a:lnTo>
                  <a:close/>
                </a:path>
                <a:path w="1191895" h="1367790">
                  <a:moveTo>
                    <a:pt x="32196" y="1340891"/>
                  </a:moveTo>
                  <a:lnTo>
                    <a:pt x="27686" y="1346073"/>
                  </a:lnTo>
                  <a:lnTo>
                    <a:pt x="38159" y="1346073"/>
                  </a:lnTo>
                  <a:lnTo>
                    <a:pt x="32196" y="1340891"/>
                  </a:lnTo>
                  <a:close/>
                </a:path>
                <a:path w="1191895" h="1367790">
                  <a:moveTo>
                    <a:pt x="1181480" y="0"/>
                  </a:moveTo>
                  <a:lnTo>
                    <a:pt x="21870" y="1331919"/>
                  </a:lnTo>
                  <a:lnTo>
                    <a:pt x="32196" y="1340891"/>
                  </a:lnTo>
                  <a:lnTo>
                    <a:pt x="1191767" y="8890"/>
                  </a:lnTo>
                  <a:lnTo>
                    <a:pt x="11814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3855973" y="2287651"/>
              <a:ext cx="466090" cy="1365250"/>
            </a:xfrm>
            <a:custGeom>
              <a:avLst/>
              <a:gdLst/>
              <a:ahLst/>
              <a:cxnLst/>
              <a:rect l="l" t="t" r="r" b="b"/>
              <a:pathLst>
                <a:path w="466089" h="1365250">
                  <a:moveTo>
                    <a:pt x="0" y="1319657"/>
                  </a:moveTo>
                  <a:lnTo>
                    <a:pt x="6603" y="1365123"/>
                  </a:lnTo>
                  <a:lnTo>
                    <a:pt x="36956" y="1334770"/>
                  </a:lnTo>
                  <a:lnTo>
                    <a:pt x="23875" y="1334770"/>
                  </a:lnTo>
                  <a:lnTo>
                    <a:pt x="10922" y="1330452"/>
                  </a:lnTo>
                  <a:lnTo>
                    <a:pt x="13070" y="1323985"/>
                  </a:lnTo>
                  <a:lnTo>
                    <a:pt x="0" y="1319657"/>
                  </a:lnTo>
                  <a:close/>
                </a:path>
                <a:path w="466089" h="1365250">
                  <a:moveTo>
                    <a:pt x="13070" y="1323985"/>
                  </a:moveTo>
                  <a:lnTo>
                    <a:pt x="10922" y="1330452"/>
                  </a:lnTo>
                  <a:lnTo>
                    <a:pt x="23875" y="1334770"/>
                  </a:lnTo>
                  <a:lnTo>
                    <a:pt x="26033" y="1328278"/>
                  </a:lnTo>
                  <a:lnTo>
                    <a:pt x="13070" y="1323985"/>
                  </a:lnTo>
                  <a:close/>
                </a:path>
                <a:path w="466089" h="1365250">
                  <a:moveTo>
                    <a:pt x="26033" y="1328278"/>
                  </a:moveTo>
                  <a:lnTo>
                    <a:pt x="23875" y="1334770"/>
                  </a:lnTo>
                  <a:lnTo>
                    <a:pt x="36956" y="1334770"/>
                  </a:lnTo>
                  <a:lnTo>
                    <a:pt x="39115" y="1332611"/>
                  </a:lnTo>
                  <a:lnTo>
                    <a:pt x="26033" y="1328278"/>
                  </a:lnTo>
                  <a:close/>
                </a:path>
                <a:path w="466089" h="1365250">
                  <a:moveTo>
                    <a:pt x="452882" y="0"/>
                  </a:moveTo>
                  <a:lnTo>
                    <a:pt x="13070" y="1323985"/>
                  </a:lnTo>
                  <a:lnTo>
                    <a:pt x="26033" y="1328278"/>
                  </a:lnTo>
                  <a:lnTo>
                    <a:pt x="465963" y="4318"/>
                  </a:lnTo>
                  <a:lnTo>
                    <a:pt x="4528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4310124" y="2288032"/>
              <a:ext cx="384175" cy="1365250"/>
            </a:xfrm>
            <a:custGeom>
              <a:avLst/>
              <a:gdLst/>
              <a:ahLst/>
              <a:cxnLst/>
              <a:rect l="l" t="t" r="r" b="b"/>
              <a:pathLst>
                <a:path w="384175" h="1365250">
                  <a:moveTo>
                    <a:pt x="357238" y="1326868"/>
                  </a:moveTo>
                  <a:lnTo>
                    <a:pt x="344043" y="1330452"/>
                  </a:lnTo>
                  <a:lnTo>
                    <a:pt x="374650" y="1364741"/>
                  </a:lnTo>
                  <a:lnTo>
                    <a:pt x="380986" y="1333499"/>
                  </a:lnTo>
                  <a:lnTo>
                    <a:pt x="359029" y="1333499"/>
                  </a:lnTo>
                  <a:lnTo>
                    <a:pt x="357238" y="1326868"/>
                  </a:lnTo>
                  <a:close/>
                </a:path>
                <a:path w="384175" h="1365250">
                  <a:moveTo>
                    <a:pt x="370439" y="1323283"/>
                  </a:moveTo>
                  <a:lnTo>
                    <a:pt x="357238" y="1326868"/>
                  </a:lnTo>
                  <a:lnTo>
                    <a:pt x="359029" y="1333499"/>
                  </a:lnTo>
                  <a:lnTo>
                    <a:pt x="372237" y="1329943"/>
                  </a:lnTo>
                  <a:lnTo>
                    <a:pt x="370439" y="1323283"/>
                  </a:lnTo>
                  <a:close/>
                </a:path>
                <a:path w="384175" h="1365250">
                  <a:moveTo>
                    <a:pt x="383794" y="1319657"/>
                  </a:moveTo>
                  <a:lnTo>
                    <a:pt x="370439" y="1323283"/>
                  </a:lnTo>
                  <a:lnTo>
                    <a:pt x="372237" y="1329943"/>
                  </a:lnTo>
                  <a:lnTo>
                    <a:pt x="359029" y="1333499"/>
                  </a:lnTo>
                  <a:lnTo>
                    <a:pt x="380986" y="1333499"/>
                  </a:lnTo>
                  <a:lnTo>
                    <a:pt x="383794" y="1319657"/>
                  </a:lnTo>
                  <a:close/>
                </a:path>
                <a:path w="384175" h="1365250">
                  <a:moveTo>
                    <a:pt x="13208" y="0"/>
                  </a:moveTo>
                  <a:lnTo>
                    <a:pt x="0" y="3555"/>
                  </a:lnTo>
                  <a:lnTo>
                    <a:pt x="357238" y="1326868"/>
                  </a:lnTo>
                  <a:lnTo>
                    <a:pt x="370439" y="1323283"/>
                  </a:lnTo>
                  <a:lnTo>
                    <a:pt x="132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object 34"/>
          <p:cNvSpPr txBox="1"/>
          <p:nvPr/>
        </p:nvSpPr>
        <p:spPr>
          <a:xfrm>
            <a:off x="5842331" y="5909844"/>
            <a:ext cx="1360762" cy="4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sz="2800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3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219200" y="422178"/>
            <a:ext cx="7272148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pc="-200" dirty="0" smtClean="0"/>
              <a:t>Chu </a:t>
            </a:r>
            <a:r>
              <a:rPr lang="en-US" spc="-35" dirty="0" err="1" smtClean="0"/>
              <a:t>trình</a:t>
            </a:r>
            <a:r>
              <a:rPr lang="en-US" spc="-35" dirty="0" smtClean="0"/>
              <a:t> </a:t>
            </a:r>
            <a:r>
              <a:rPr lang="en-US" spc="-20" dirty="0" err="1" smtClean="0"/>
              <a:t>trải</a:t>
            </a:r>
            <a:r>
              <a:rPr lang="en-US" spc="-20" dirty="0" smtClean="0"/>
              <a:t> </a:t>
            </a:r>
            <a:r>
              <a:rPr lang="en-US" spc="-105" dirty="0" err="1" smtClean="0"/>
              <a:t>nghiệm</a:t>
            </a:r>
            <a:r>
              <a:rPr lang="en-US" spc="-195" dirty="0" smtClean="0"/>
              <a:t> </a:t>
            </a:r>
            <a:r>
              <a:rPr lang="en-US" spc="-125" dirty="0" smtClean="0"/>
              <a:t>(Kolb)</a:t>
            </a:r>
            <a:endParaRPr lang="en-US" spc="-125" dirty="0"/>
          </a:p>
        </p:txBody>
      </p:sp>
      <p:sp>
        <p:nvSpPr>
          <p:cNvPr id="5" name="object 3"/>
          <p:cNvSpPr txBox="1"/>
          <p:nvPr/>
        </p:nvSpPr>
        <p:spPr>
          <a:xfrm>
            <a:off x="838200" y="1676400"/>
            <a:ext cx="7772400" cy="406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spcBef>
                <a:spcPts val="100"/>
              </a:spcBef>
              <a:buAutoNum type="arabicPeriod"/>
              <a:tabLst>
                <a:tab pos="270510" algn="l"/>
              </a:tabLst>
            </a:pPr>
            <a:r>
              <a:rPr sz="32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 </a:t>
            </a:r>
            <a:r>
              <a:rPr sz="32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/Kinh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sz="3200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(Concrete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90"/>
              </a:spcBef>
              <a:buAutoNum type="arabicPeriod" startAt="2"/>
              <a:tabLst>
                <a:tab pos="270510" algn="l"/>
              </a:tabLst>
            </a:pPr>
            <a:r>
              <a:rPr sz="32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sz="32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sát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sz="3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(Reflective</a:t>
            </a:r>
            <a:r>
              <a:rPr sz="32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85"/>
              </a:spcBef>
              <a:buAutoNum type="arabicPeriod" startAt="3"/>
              <a:tabLst>
                <a:tab pos="270510" algn="l"/>
              </a:tabLst>
            </a:pPr>
            <a:r>
              <a:rPr sz="32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Khái </a:t>
            </a:r>
            <a:r>
              <a:rPr sz="32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niệm </a:t>
            </a:r>
            <a:r>
              <a:rPr sz="32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hoá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[trừu</a:t>
            </a:r>
            <a:r>
              <a:rPr sz="3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tượng]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(Abstract</a:t>
            </a:r>
            <a:r>
              <a:rPr sz="3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Conceptualization)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57175">
              <a:spcBef>
                <a:spcPts val="290"/>
              </a:spcBef>
              <a:buAutoNum type="arabicPeriod" startAt="4"/>
              <a:tabLst>
                <a:tab pos="270510" algn="l"/>
              </a:tabLst>
            </a:pP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Thí nghiệm </a:t>
            </a:r>
            <a:r>
              <a:rPr sz="32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sz="3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/>
            <a:r>
              <a:rPr sz="3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(Active</a:t>
            </a:r>
            <a:r>
              <a:rPr sz="3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Experimentation)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7200" y="533400"/>
            <a:ext cx="8001000" cy="424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200" dirty="0">
                <a:latin typeface="Arial"/>
                <a:cs typeface="Arial"/>
              </a:rPr>
              <a:t>Chu </a:t>
            </a:r>
            <a:r>
              <a:rPr sz="2800" spc="-35" dirty="0">
                <a:latin typeface="Arial"/>
                <a:cs typeface="Arial"/>
              </a:rPr>
              <a:t>trình </a:t>
            </a:r>
            <a:r>
              <a:rPr sz="2800" spc="-20" dirty="0">
                <a:latin typeface="Arial"/>
                <a:cs typeface="Arial"/>
              </a:rPr>
              <a:t>trải </a:t>
            </a:r>
            <a:r>
              <a:rPr sz="2800" spc="-105" dirty="0">
                <a:latin typeface="Arial"/>
                <a:cs typeface="Arial"/>
              </a:rPr>
              <a:t>nghiệm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(Kolb)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1945"/>
              </a:spcBef>
              <a:buAutoNum type="arabicPeriod"/>
              <a:tabLst>
                <a:tab pos="270510" algn="l"/>
              </a:tabLst>
            </a:pPr>
            <a:r>
              <a:rPr sz="2800" b="1" spc="-140" dirty="0">
                <a:latin typeface="Arial"/>
                <a:cs typeface="Arial"/>
              </a:rPr>
              <a:t>Trải </a:t>
            </a:r>
            <a:r>
              <a:rPr sz="2800" b="1" spc="-90" dirty="0">
                <a:latin typeface="Arial"/>
                <a:cs typeface="Arial"/>
              </a:rPr>
              <a:t>nghiệm</a:t>
            </a:r>
            <a:r>
              <a:rPr sz="2800" spc="-90" dirty="0">
                <a:latin typeface="Arial"/>
                <a:cs typeface="Arial"/>
              </a:rPr>
              <a:t>/Kinh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nghiệm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90" dirty="0">
                <a:latin typeface="Arial"/>
                <a:cs typeface="Arial"/>
              </a:rPr>
              <a:t>(Experience)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90"/>
              </a:spcBef>
              <a:buAutoNum type="arabicPeriod" startAt="2"/>
              <a:tabLst>
                <a:tab pos="270510" algn="l"/>
              </a:tabLst>
            </a:pPr>
            <a:r>
              <a:rPr sz="2800" b="1" spc="-155" dirty="0">
                <a:latin typeface="Arial"/>
                <a:cs typeface="Arial"/>
              </a:rPr>
              <a:t>Chiêm </a:t>
            </a:r>
            <a:r>
              <a:rPr sz="2800" b="1" spc="-105" dirty="0">
                <a:latin typeface="Arial"/>
                <a:cs typeface="Arial"/>
              </a:rPr>
              <a:t>nghiệm</a:t>
            </a:r>
            <a:r>
              <a:rPr sz="2800" spc="-105" dirty="0">
                <a:latin typeface="Arial"/>
                <a:cs typeface="Arial"/>
              </a:rPr>
              <a:t>/Ngẫm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nghĩ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65" dirty="0">
                <a:latin typeface="Arial"/>
                <a:cs typeface="Arial"/>
              </a:rPr>
              <a:t>(Reflection)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85"/>
              </a:spcBef>
              <a:buAutoNum type="arabicPeriod" startAt="3"/>
              <a:tabLst>
                <a:tab pos="270510" algn="l"/>
              </a:tabLst>
            </a:pPr>
            <a:r>
              <a:rPr sz="2800" b="1" spc="-150" dirty="0">
                <a:latin typeface="Arial"/>
                <a:cs typeface="Arial"/>
              </a:rPr>
              <a:t>Khái </a:t>
            </a:r>
            <a:r>
              <a:rPr sz="2800" b="1" spc="-105" dirty="0">
                <a:latin typeface="Arial"/>
                <a:cs typeface="Arial"/>
              </a:rPr>
              <a:t>niệm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-125" dirty="0">
                <a:latin typeface="Arial"/>
                <a:cs typeface="Arial"/>
              </a:rPr>
              <a:t>hoá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70" dirty="0">
                <a:latin typeface="Arial"/>
                <a:cs typeface="Arial"/>
              </a:rPr>
              <a:t>(Conceptualization)</a:t>
            </a:r>
            <a:endParaRPr sz="2800" dirty="0">
              <a:latin typeface="Arial"/>
              <a:cs typeface="Arial"/>
            </a:endParaRPr>
          </a:p>
          <a:p>
            <a:pPr marL="269875" indent="-257175">
              <a:spcBef>
                <a:spcPts val="295"/>
              </a:spcBef>
              <a:buAutoNum type="arabicPeriod" startAt="4"/>
              <a:tabLst>
                <a:tab pos="270510" algn="l"/>
              </a:tabLst>
            </a:pPr>
            <a:r>
              <a:rPr sz="2800" b="1" spc="-160" dirty="0">
                <a:latin typeface="Arial"/>
                <a:cs typeface="Arial"/>
              </a:rPr>
              <a:t>Vận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spc="-165" dirty="0">
                <a:latin typeface="Arial"/>
                <a:cs typeface="Arial"/>
              </a:rPr>
              <a:t>dụng</a:t>
            </a:r>
            <a:endParaRPr sz="2800" dirty="0">
              <a:latin typeface="Arial"/>
              <a:cs typeface="Arial"/>
            </a:endParaRPr>
          </a:p>
          <a:p>
            <a:pPr marL="269875"/>
            <a:r>
              <a:rPr sz="2800" spc="-50" dirty="0">
                <a:latin typeface="Arial"/>
                <a:cs typeface="Arial"/>
              </a:rPr>
              <a:t>(Application)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8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956558" y="1874251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80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39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79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39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4152011" y="2127617"/>
            <a:ext cx="705485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177800">
              <a:lnSpc>
                <a:spcPts val="1920"/>
              </a:lnSpc>
              <a:spcBef>
                <a:spcPts val="315"/>
              </a:spcBef>
            </a:pPr>
            <a:r>
              <a:rPr sz="1750" spc="-114" dirty="0">
                <a:solidFill>
                  <a:srgbClr val="FFFFFF"/>
                </a:solidFill>
                <a:latin typeface="Arial"/>
                <a:cs typeface="Arial"/>
              </a:rPr>
              <a:t>Trải  </a:t>
            </a: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4900168" y="2817227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5">
                <a:moveTo>
                  <a:pt x="157099" y="0"/>
                </a:moveTo>
                <a:lnTo>
                  <a:pt x="0" y="157099"/>
                </a:lnTo>
                <a:lnTo>
                  <a:pt x="103124" y="260223"/>
                </a:lnTo>
                <a:lnTo>
                  <a:pt x="50800" y="312674"/>
                </a:lnTo>
                <a:lnTo>
                  <a:pt x="284733" y="284860"/>
                </a:lnTo>
                <a:lnTo>
                  <a:pt x="306329" y="103124"/>
                </a:lnTo>
                <a:lnTo>
                  <a:pt x="260222" y="103124"/>
                </a:lnTo>
                <a:lnTo>
                  <a:pt x="157099" y="0"/>
                </a:lnTo>
                <a:close/>
              </a:path>
              <a:path w="313054" h="313055">
                <a:moveTo>
                  <a:pt x="312546" y="50800"/>
                </a:moveTo>
                <a:lnTo>
                  <a:pt x="260222" y="103124"/>
                </a:lnTo>
                <a:lnTo>
                  <a:pt x="306329" y="103124"/>
                </a:lnTo>
                <a:lnTo>
                  <a:pt x="312546" y="5080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 txBox="1"/>
          <p:nvPr/>
        </p:nvSpPr>
        <p:spPr>
          <a:xfrm>
            <a:off x="5316982" y="3292587"/>
            <a:ext cx="705485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>
              <a:lnSpc>
                <a:spcPts val="2010"/>
              </a:lnSpc>
              <a:spcBef>
                <a:spcPts val="100"/>
              </a:spcBef>
            </a:pP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Chiêm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10"/>
              </a:lnSpc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4962525" y="3982198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0" y="50800"/>
                </a:moveTo>
                <a:lnTo>
                  <a:pt x="27812" y="284734"/>
                </a:lnTo>
                <a:lnTo>
                  <a:pt x="261874" y="312547"/>
                </a:lnTo>
                <a:lnTo>
                  <a:pt x="209550" y="260223"/>
                </a:lnTo>
                <a:lnTo>
                  <a:pt x="312674" y="157099"/>
                </a:lnTo>
                <a:lnTo>
                  <a:pt x="258699" y="103124"/>
                </a:lnTo>
                <a:lnTo>
                  <a:pt x="52450" y="103124"/>
                </a:lnTo>
                <a:lnTo>
                  <a:pt x="0" y="50800"/>
                </a:lnTo>
                <a:close/>
              </a:path>
              <a:path w="313054" h="313054">
                <a:moveTo>
                  <a:pt x="155575" y="0"/>
                </a:moveTo>
                <a:lnTo>
                  <a:pt x="52450" y="103124"/>
                </a:lnTo>
                <a:lnTo>
                  <a:pt x="258699" y="103124"/>
                </a:lnTo>
                <a:lnTo>
                  <a:pt x="155575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 txBox="1"/>
          <p:nvPr/>
        </p:nvSpPr>
        <p:spPr>
          <a:xfrm>
            <a:off x="4263263" y="4335639"/>
            <a:ext cx="483870" cy="78168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33020" algn="just">
              <a:lnSpc>
                <a:spcPct val="91700"/>
              </a:lnSpc>
              <a:spcBef>
                <a:spcPts val="275"/>
              </a:spcBef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Khái  </a:t>
            </a:r>
            <a:r>
              <a:rPr sz="1750" spc="-45" dirty="0">
                <a:solidFill>
                  <a:srgbClr val="FFFFFF"/>
                </a:solidFill>
                <a:latin typeface="Arial"/>
                <a:cs typeface="Arial"/>
              </a:rPr>
              <a:t>niệm  </a:t>
            </a:r>
            <a:r>
              <a:rPr sz="1750" spc="-85" dirty="0">
                <a:solidFill>
                  <a:srgbClr val="FFFFFF"/>
                </a:solidFill>
                <a:latin typeface="Arial"/>
                <a:cs typeface="Arial"/>
              </a:rPr>
              <a:t>hoá</a:t>
            </a:r>
            <a:endParaRPr sz="1750">
              <a:latin typeface="Arial"/>
              <a:cs typeface="Arial"/>
            </a:endParaRPr>
          </a:p>
        </p:txBody>
      </p:sp>
      <p:sp>
        <p:nvSpPr>
          <p:cNvPr id="14" name="object 12"/>
          <p:cNvSpPr/>
          <p:nvPr/>
        </p:nvSpPr>
        <p:spPr>
          <a:xfrm>
            <a:off x="3797680" y="4044555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258571" y="209550"/>
                </a:moveTo>
                <a:lnTo>
                  <a:pt x="52324" y="209550"/>
                </a:lnTo>
                <a:lnTo>
                  <a:pt x="155448" y="312674"/>
                </a:lnTo>
                <a:lnTo>
                  <a:pt x="258571" y="209550"/>
                </a:lnTo>
                <a:close/>
              </a:path>
              <a:path w="313054" h="313054">
                <a:moveTo>
                  <a:pt x="261747" y="0"/>
                </a:moveTo>
                <a:lnTo>
                  <a:pt x="27812" y="27812"/>
                </a:lnTo>
                <a:lnTo>
                  <a:pt x="0" y="261874"/>
                </a:lnTo>
                <a:lnTo>
                  <a:pt x="52324" y="209550"/>
                </a:lnTo>
                <a:lnTo>
                  <a:pt x="258571" y="209550"/>
                </a:lnTo>
                <a:lnTo>
                  <a:pt x="312546" y="155575"/>
                </a:lnTo>
                <a:lnTo>
                  <a:pt x="209423" y="52450"/>
                </a:lnTo>
                <a:lnTo>
                  <a:pt x="261747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80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80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 txBox="1"/>
          <p:nvPr/>
        </p:nvSpPr>
        <p:spPr>
          <a:xfrm>
            <a:off x="3099562" y="3292587"/>
            <a:ext cx="483234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59055">
              <a:lnSpc>
                <a:spcPts val="1920"/>
              </a:lnSpc>
              <a:spcBef>
                <a:spcPts val="315"/>
              </a:spcBef>
            </a:pPr>
            <a:r>
              <a:rPr sz="1750" spc="-155" dirty="0">
                <a:solidFill>
                  <a:srgbClr val="FFFFFF"/>
                </a:solidFill>
                <a:latin typeface="Arial"/>
                <a:cs typeface="Arial"/>
              </a:rPr>
              <a:t>Vận  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dụng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18" name="object 16"/>
          <p:cNvSpPr/>
          <p:nvPr/>
        </p:nvSpPr>
        <p:spPr>
          <a:xfrm>
            <a:off x="3735196" y="2879711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5" h="313055">
                <a:moveTo>
                  <a:pt x="50800" y="0"/>
                </a:moveTo>
                <a:lnTo>
                  <a:pt x="103124" y="52324"/>
                </a:lnTo>
                <a:lnTo>
                  <a:pt x="0" y="155448"/>
                </a:lnTo>
                <a:lnTo>
                  <a:pt x="157099" y="312547"/>
                </a:lnTo>
                <a:lnTo>
                  <a:pt x="260223" y="209423"/>
                </a:lnTo>
                <a:lnTo>
                  <a:pt x="306453" y="209423"/>
                </a:lnTo>
                <a:lnTo>
                  <a:pt x="284861" y="27813"/>
                </a:lnTo>
                <a:lnTo>
                  <a:pt x="50800" y="0"/>
                </a:lnTo>
                <a:close/>
              </a:path>
              <a:path w="313055" h="313055">
                <a:moveTo>
                  <a:pt x="306453" y="209423"/>
                </a:moveTo>
                <a:lnTo>
                  <a:pt x="260223" y="209423"/>
                </a:lnTo>
                <a:lnTo>
                  <a:pt x="312674" y="261747"/>
                </a:lnTo>
                <a:lnTo>
                  <a:pt x="306453" y="209423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 txBox="1">
            <a:spLocks noGrp="1"/>
          </p:cNvSpPr>
          <p:nvPr>
            <p:ph type="title"/>
          </p:nvPr>
        </p:nvSpPr>
        <p:spPr>
          <a:xfrm>
            <a:off x="797623" y="152400"/>
            <a:ext cx="7248018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spc="-200" dirty="0"/>
              <a:t>Chu</a:t>
            </a:r>
            <a:r>
              <a:rPr spc="-204" dirty="0"/>
              <a:t> </a:t>
            </a:r>
            <a:r>
              <a:rPr spc="-35" dirty="0"/>
              <a:t>trình</a:t>
            </a:r>
          </a:p>
          <a:p>
            <a:pPr algn="ctr"/>
            <a:r>
              <a:rPr spc="-155" dirty="0"/>
              <a:t>Trải</a:t>
            </a:r>
            <a:r>
              <a:rPr spc="-235" dirty="0"/>
              <a:t> </a:t>
            </a:r>
            <a:r>
              <a:rPr spc="-110" dirty="0"/>
              <a:t>nghiệm</a:t>
            </a:r>
          </a:p>
        </p:txBody>
      </p:sp>
    </p:spTree>
    <p:extLst>
      <p:ext uri="{BB962C8B-B14F-4D97-AF65-F5344CB8AC3E}">
        <p14:creationId xmlns:p14="http://schemas.microsoft.com/office/powerpoint/2010/main" val="16778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8908" y="0"/>
            <a:ext cx="9115091" cy="6858000"/>
            <a:chOff x="793005" y="917842"/>
            <a:chExt cx="4572000" cy="3657206"/>
          </a:xfrm>
        </p:grpSpPr>
        <p:sp>
          <p:nvSpPr>
            <p:cNvPr id="4" name="object 18"/>
            <p:cNvSpPr/>
            <p:nvPr/>
          </p:nvSpPr>
          <p:spPr>
            <a:xfrm>
              <a:off x="793005" y="1143000"/>
              <a:ext cx="4572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19"/>
            <p:cNvSpPr/>
            <p:nvPr/>
          </p:nvSpPr>
          <p:spPr>
            <a:xfrm>
              <a:off x="1393460" y="1400556"/>
              <a:ext cx="3364992" cy="3174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0"/>
            <p:cNvSpPr txBox="1"/>
            <p:nvPr/>
          </p:nvSpPr>
          <p:spPr>
            <a:xfrm>
              <a:off x="3826781" y="2406777"/>
              <a:ext cx="87312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7" name="object 21"/>
            <p:cNvSpPr txBox="1"/>
            <p:nvPr/>
          </p:nvSpPr>
          <p:spPr>
            <a:xfrm>
              <a:off x="3515884" y="3747643"/>
              <a:ext cx="823594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4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8" name="object 22"/>
            <p:cNvSpPr txBox="1"/>
            <p:nvPr/>
          </p:nvSpPr>
          <p:spPr>
            <a:xfrm>
              <a:off x="1934862" y="3826511"/>
              <a:ext cx="76009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9" name="object 23"/>
            <p:cNvSpPr txBox="1"/>
            <p:nvPr/>
          </p:nvSpPr>
          <p:spPr>
            <a:xfrm>
              <a:off x="1463946" y="2406777"/>
              <a:ext cx="84010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 dirty="0">
                <a:latin typeface="Times New Roman"/>
                <a:cs typeface="Times New Roman"/>
              </a:endParaRPr>
            </a:p>
            <a:p>
              <a:pPr marL="50800" algn="ctr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 </a:t>
              </a:r>
              <a:r>
                <a:rPr sz="1600" b="1" spc="-130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10" name="object 24"/>
            <p:cNvSpPr txBox="1"/>
            <p:nvPr/>
          </p:nvSpPr>
          <p:spPr>
            <a:xfrm>
              <a:off x="2670065" y="2786635"/>
              <a:ext cx="845819" cy="1709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 dirty="0">
                <a:latin typeface="Times New Roman"/>
                <a:cs typeface="Times New Roman"/>
              </a:endParaRPr>
            </a:p>
          </p:txBody>
        </p:sp>
        <p:sp>
          <p:nvSpPr>
            <p:cNvPr id="11" name="object 25"/>
            <p:cNvSpPr txBox="1"/>
            <p:nvPr/>
          </p:nvSpPr>
          <p:spPr>
            <a:xfrm>
              <a:off x="1076596" y="917842"/>
              <a:ext cx="4004310" cy="1077444"/>
            </a:xfrm>
            <a:prstGeom prst="rect">
              <a:avLst/>
            </a:prstGeom>
          </p:spPr>
          <p:txBody>
            <a:bodyPr vert="horz" wrap="square" lIns="0" tIns="18986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495"/>
                </a:spcBef>
              </a:pPr>
              <a:r>
                <a:rPr sz="2050" spc="-10" dirty="0">
                  <a:latin typeface="Arial"/>
                  <a:cs typeface="Arial"/>
                </a:rPr>
                <a:t>Mô </a:t>
              </a:r>
              <a:r>
                <a:rPr sz="2050" spc="-75" dirty="0">
                  <a:latin typeface="Arial"/>
                  <a:cs typeface="Arial"/>
                </a:rPr>
                <a:t>hình </a:t>
              </a:r>
              <a:r>
                <a:rPr sz="2050" spc="-235" dirty="0">
                  <a:latin typeface="Arial"/>
                  <a:cs typeface="Arial"/>
                </a:rPr>
                <a:t>5E </a:t>
              </a:r>
              <a:r>
                <a:rPr sz="2050" spc="-95" dirty="0">
                  <a:latin typeface="Arial"/>
                  <a:cs typeface="Arial"/>
                </a:rPr>
                <a:t>cho </a:t>
              </a:r>
              <a:r>
                <a:rPr sz="2050" spc="-120" dirty="0">
                  <a:latin typeface="Arial"/>
                  <a:cs typeface="Arial"/>
                </a:rPr>
                <a:t>dạy – </a:t>
              </a:r>
              <a:r>
                <a:rPr sz="2050" spc="-100" dirty="0">
                  <a:latin typeface="Arial"/>
                  <a:cs typeface="Arial"/>
                </a:rPr>
                <a:t>học </a:t>
              </a:r>
              <a:r>
                <a:rPr sz="2050" spc="-15" dirty="0">
                  <a:latin typeface="Arial"/>
                  <a:cs typeface="Arial"/>
                </a:rPr>
                <a:t>trải</a:t>
              </a:r>
              <a:r>
                <a:rPr sz="2050" spc="-195" dirty="0">
                  <a:latin typeface="Arial"/>
                  <a:cs typeface="Arial"/>
                </a:rPr>
                <a:t> </a:t>
              </a:r>
              <a:r>
                <a:rPr sz="2050" spc="-85" dirty="0">
                  <a:latin typeface="Arial"/>
                  <a:cs typeface="Arial"/>
                </a:rPr>
                <a:t>nghiệm</a:t>
              </a:r>
              <a:endParaRPr sz="2050" dirty="0">
                <a:latin typeface="Arial"/>
                <a:cs typeface="Arial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sz="1800" b="1" dirty="0" smtClean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b="1" dirty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r>
                <a:rPr sz="1800" b="1" dirty="0" smtClean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 dirty="0">
                <a:latin typeface="Times New Roman"/>
                <a:cs typeface="Times New Roman"/>
              </a:endParaRPr>
            </a:p>
            <a:p>
              <a:pPr marR="3683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7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78660" y="236219"/>
            <a:ext cx="8436739" cy="5903634"/>
            <a:chOff x="1485900" y="1297051"/>
            <a:chExt cx="4343400" cy="2923703"/>
          </a:xfrm>
        </p:grpSpPr>
        <p:sp>
          <p:nvSpPr>
            <p:cNvPr id="4" name="object 2"/>
            <p:cNvSpPr txBox="1"/>
            <p:nvPr/>
          </p:nvSpPr>
          <p:spPr>
            <a:xfrm>
              <a:off x="3015488" y="1297051"/>
              <a:ext cx="128587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40" dirty="0">
                  <a:latin typeface="Arial"/>
                  <a:cs typeface="Arial"/>
                </a:rPr>
                <a:t>Mô </a:t>
              </a:r>
              <a:r>
                <a:rPr sz="2200" spc="-100" dirty="0">
                  <a:latin typeface="Arial"/>
                  <a:cs typeface="Arial"/>
                </a:rPr>
                <a:t>hình</a:t>
              </a:r>
              <a:r>
                <a:rPr sz="2200" spc="-390" dirty="0">
                  <a:latin typeface="Arial"/>
                  <a:cs typeface="Arial"/>
                </a:rPr>
                <a:t> </a:t>
              </a:r>
              <a:r>
                <a:rPr sz="2200" spc="-265" dirty="0">
                  <a:latin typeface="Arial"/>
                  <a:cs typeface="Arial"/>
                </a:rPr>
                <a:t>5E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3"/>
            <p:cNvSpPr/>
            <p:nvPr/>
          </p:nvSpPr>
          <p:spPr>
            <a:xfrm>
              <a:off x="1687067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95094" y="2744851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2679192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2845054" y="2744851"/>
              <a:ext cx="631825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>
                <a:lnSpc>
                  <a:spcPts val="2260"/>
                </a:lnSpc>
                <a:spcBef>
                  <a:spcPts val="340"/>
                </a:spcBef>
              </a:pPr>
              <a:r>
                <a:rPr sz="2050" spc="-120" dirty="0">
                  <a:latin typeface="Arial"/>
                  <a:cs typeface="Arial"/>
                </a:rPr>
                <a:t>Khám  </a:t>
              </a:r>
              <a:r>
                <a:rPr sz="2050" spc="-95" dirty="0">
                  <a:latin typeface="Arial"/>
                  <a:cs typeface="Arial"/>
                </a:rPr>
                <a:t>phá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1" name="object 9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/>
            <p:nvPr/>
          </p:nvSpPr>
          <p:spPr>
            <a:xfrm>
              <a:off x="3671315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/>
            <p:cNvSpPr txBox="1"/>
            <p:nvPr/>
          </p:nvSpPr>
          <p:spPr>
            <a:xfrm>
              <a:off x="3876294" y="2744851"/>
              <a:ext cx="55562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>
                <a:lnSpc>
                  <a:spcPts val="2360"/>
                </a:lnSpc>
                <a:spcBef>
                  <a:spcPts val="100"/>
                </a:spcBef>
              </a:pPr>
              <a:r>
                <a:rPr sz="2050" spc="-110" dirty="0">
                  <a:latin typeface="Arial"/>
                  <a:cs typeface="Arial"/>
                </a:rPr>
                <a:t>Giải</a:t>
              </a:r>
              <a:endParaRPr sz="2050">
                <a:latin typeface="Arial"/>
                <a:cs typeface="Arial"/>
              </a:endParaRPr>
            </a:p>
            <a:p>
              <a:pPr marL="12700">
                <a:lnSpc>
                  <a:spcPts val="2360"/>
                </a:lnSpc>
              </a:pPr>
              <a:r>
                <a:rPr sz="2050" spc="-50" dirty="0">
                  <a:latin typeface="Arial"/>
                  <a:cs typeface="Arial"/>
                </a:rPr>
                <a:t>thí</a:t>
              </a:r>
              <a:r>
                <a:rPr sz="2050" spc="-75" dirty="0">
                  <a:latin typeface="Arial"/>
                  <a:cs typeface="Arial"/>
                </a:rPr>
                <a:t>c</a:t>
              </a:r>
              <a:r>
                <a:rPr sz="2050" spc="-65" dirty="0">
                  <a:latin typeface="Arial"/>
                  <a:cs typeface="Arial"/>
                </a:rPr>
                <a:t>h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5" name="object 13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/>
            <p:cNvSpPr/>
            <p:nvPr/>
          </p:nvSpPr>
          <p:spPr>
            <a:xfrm>
              <a:off x="4664964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4893309" y="2744851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9" name="object 17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9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301752" y="0"/>
                  </a:moveTo>
                  <a:lnTo>
                    <a:pt x="0" y="301751"/>
                  </a:lnTo>
                  <a:lnTo>
                    <a:pt x="301752" y="603503"/>
                  </a:lnTo>
                  <a:lnTo>
                    <a:pt x="301752" y="452627"/>
                  </a:lnTo>
                  <a:lnTo>
                    <a:pt x="3476244" y="452627"/>
                  </a:lnTo>
                  <a:lnTo>
                    <a:pt x="3627120" y="301751"/>
                  </a:lnTo>
                  <a:lnTo>
                    <a:pt x="3476244" y="150875"/>
                  </a:lnTo>
                  <a:lnTo>
                    <a:pt x="301752" y="150875"/>
                  </a:lnTo>
                  <a:lnTo>
                    <a:pt x="301752" y="0"/>
                  </a:lnTo>
                  <a:close/>
                </a:path>
                <a:path w="3627120" h="603885">
                  <a:moveTo>
                    <a:pt x="3476244" y="452627"/>
                  </a:moveTo>
                  <a:lnTo>
                    <a:pt x="3325368" y="452627"/>
                  </a:lnTo>
                  <a:lnTo>
                    <a:pt x="3325368" y="603503"/>
                  </a:lnTo>
                  <a:lnTo>
                    <a:pt x="3476244" y="452627"/>
                  </a:lnTo>
                  <a:close/>
                </a:path>
                <a:path w="3627120" h="603885">
                  <a:moveTo>
                    <a:pt x="3325368" y="0"/>
                  </a:moveTo>
                  <a:lnTo>
                    <a:pt x="3325368" y="150875"/>
                  </a:lnTo>
                  <a:lnTo>
                    <a:pt x="3476244" y="150875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0" y="301751"/>
                  </a:moveTo>
                  <a:lnTo>
                    <a:pt x="301752" y="0"/>
                  </a:lnTo>
                  <a:lnTo>
                    <a:pt x="301752" y="150875"/>
                  </a:lnTo>
                  <a:lnTo>
                    <a:pt x="3325368" y="150875"/>
                  </a:lnTo>
                  <a:lnTo>
                    <a:pt x="3325368" y="0"/>
                  </a:lnTo>
                  <a:lnTo>
                    <a:pt x="3627120" y="301751"/>
                  </a:lnTo>
                  <a:lnTo>
                    <a:pt x="3325368" y="603503"/>
                  </a:lnTo>
                  <a:lnTo>
                    <a:pt x="3325368" y="452627"/>
                  </a:lnTo>
                  <a:lnTo>
                    <a:pt x="301752" y="452627"/>
                  </a:lnTo>
                  <a:lnTo>
                    <a:pt x="301752" y="603503"/>
                  </a:lnTo>
                  <a:lnTo>
                    <a:pt x="0" y="301751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1"/>
            <p:cNvSpPr txBox="1"/>
            <p:nvPr/>
          </p:nvSpPr>
          <p:spPr>
            <a:xfrm>
              <a:off x="3202304" y="3542970"/>
              <a:ext cx="951865" cy="1625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1485900" y="3973067"/>
              <a:ext cx="4343400" cy="247687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0"/>
                </a:lnSpc>
              </a:pPr>
              <a:r>
                <a:rPr sz="2000" b="1" spc="-90" dirty="0">
                  <a:latin typeface="Arial"/>
                  <a:cs typeface="Arial"/>
                </a:rPr>
                <a:t>Đối </a:t>
              </a:r>
              <a:r>
                <a:rPr sz="2000" b="1" spc="-100" dirty="0">
                  <a:latin typeface="Arial"/>
                  <a:cs typeface="Arial"/>
                </a:rPr>
                <a:t>với </a:t>
              </a:r>
              <a:r>
                <a:rPr sz="2000" b="1" spc="-70" dirty="0">
                  <a:latin typeface="Arial"/>
                  <a:cs typeface="Arial"/>
                </a:rPr>
                <a:t>hoạt </a:t>
              </a:r>
              <a:r>
                <a:rPr sz="2000" b="1" spc="-114" dirty="0">
                  <a:latin typeface="Arial"/>
                  <a:cs typeface="Arial"/>
                </a:rPr>
                <a:t>động </a:t>
              </a:r>
              <a:r>
                <a:rPr sz="2000" b="1" spc="-50" dirty="0">
                  <a:latin typeface="Arial"/>
                  <a:cs typeface="Arial"/>
                </a:rPr>
                <a:t>trải </a:t>
              </a:r>
              <a:r>
                <a:rPr sz="2000" b="1" spc="-105" dirty="0">
                  <a:latin typeface="Arial"/>
                  <a:cs typeface="Arial"/>
                </a:rPr>
                <a:t>nghiệm: </a:t>
              </a:r>
              <a:r>
                <a:rPr sz="2000" b="1" spc="-160" dirty="0">
                  <a:latin typeface="Arial"/>
                  <a:cs typeface="Arial"/>
                </a:rPr>
                <a:t>Bước </a:t>
              </a:r>
              <a:r>
                <a:rPr sz="2000" b="1" spc="-100" dirty="0">
                  <a:latin typeface="Arial"/>
                  <a:cs typeface="Arial"/>
                </a:rPr>
                <a:t>GIẢI </a:t>
              </a:r>
              <a:r>
                <a:rPr sz="2000" b="1" spc="-145" dirty="0">
                  <a:latin typeface="Arial"/>
                  <a:cs typeface="Arial"/>
                </a:rPr>
                <a:t>THÍCH</a:t>
              </a:r>
              <a:r>
                <a:rPr sz="2000" b="1" spc="-170" dirty="0">
                  <a:latin typeface="Arial"/>
                  <a:cs typeface="Arial"/>
                </a:rPr>
                <a:t> </a:t>
              </a:r>
              <a:r>
                <a:rPr sz="2000" b="1" spc="-95" dirty="0">
                  <a:latin typeface="Arial"/>
                  <a:cs typeface="Arial"/>
                </a:rPr>
                <a:t>nên</a:t>
              </a:r>
              <a:endParaRPr sz="20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000" b="1" spc="-150" dirty="0">
                  <a:latin typeface="Arial"/>
                  <a:cs typeface="Arial"/>
                </a:rPr>
                <a:t>cộng </a:t>
              </a:r>
              <a:r>
                <a:rPr sz="2000" b="1" spc="-65" dirty="0">
                  <a:latin typeface="Arial"/>
                  <a:cs typeface="Arial"/>
                </a:rPr>
                <a:t>thêm </a:t>
              </a:r>
              <a:r>
                <a:rPr sz="2000" b="1" spc="-120" dirty="0">
                  <a:latin typeface="Arial"/>
                  <a:cs typeface="Arial"/>
                </a:rPr>
                <a:t>hoặc </a:t>
              </a:r>
              <a:r>
                <a:rPr sz="2000" b="1" spc="-80" dirty="0">
                  <a:latin typeface="Arial"/>
                  <a:cs typeface="Arial"/>
                </a:rPr>
                <a:t>thay </a:t>
              </a:r>
              <a:r>
                <a:rPr sz="2000" b="1" spc="-120" dirty="0">
                  <a:latin typeface="Arial"/>
                  <a:cs typeface="Arial"/>
                </a:rPr>
                <a:t>bằng </a:t>
              </a:r>
              <a:r>
                <a:rPr sz="2000" b="1" spc="-175" dirty="0">
                  <a:latin typeface="Arial"/>
                  <a:cs typeface="Arial"/>
                </a:rPr>
                <a:t>THỰC</a:t>
              </a:r>
              <a:r>
                <a:rPr sz="2000" b="1" spc="25" dirty="0">
                  <a:latin typeface="Arial"/>
                  <a:cs typeface="Arial"/>
                </a:rPr>
                <a:t> </a:t>
              </a:r>
              <a:r>
                <a:rPr sz="2000" b="1" spc="-125" dirty="0">
                  <a:latin typeface="Arial"/>
                  <a:cs typeface="Arial"/>
                </a:rPr>
                <a:t>HÀNH</a:t>
              </a:r>
              <a:endParaRPr sz="2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60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2331</Words>
  <Application>Microsoft Office PowerPoint</Application>
  <PresentationFormat>On-screen Show (4:3)</PresentationFormat>
  <Paragraphs>377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 trình Trải nghiệm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Đánh giá (tự đánh giá)</vt:lpstr>
      <vt:lpstr>PowerPoint Presentation</vt:lpstr>
      <vt:lpstr>SỞ GIÁO DỤC VÀ ĐÀO TẠO THÀNH PHỐ HỒ CHÍ MINH PHÒNG GIÁO DỤC TIỂU HỌC</vt:lpstr>
      <vt:lpstr>Nếp nghĩ phát triển  trong dạy –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Nếp nghĩ của bạn</vt:lpstr>
      <vt:lpstr>PowerPoint Presentation</vt:lpstr>
      <vt:lpstr>S = A × E2</vt:lpstr>
      <vt:lpstr>S = A(E) × E2</vt:lpstr>
      <vt:lpstr>Thực hành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Win 7 32bit</cp:lastModifiedBy>
  <cp:revision>13</cp:revision>
  <dcterms:created xsi:type="dcterms:W3CDTF">2018-08-03T12:35:41Z</dcterms:created>
  <dcterms:modified xsi:type="dcterms:W3CDTF">2018-10-04T09:08:22Z</dcterms:modified>
</cp:coreProperties>
</file>